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34"/>
  </p:notesMasterIdLst>
  <p:sldIdLst>
    <p:sldId id="256" r:id="rId5"/>
    <p:sldId id="258" r:id="rId6"/>
    <p:sldId id="260" r:id="rId7"/>
    <p:sldId id="257" r:id="rId8"/>
    <p:sldId id="259" r:id="rId9"/>
    <p:sldId id="261" r:id="rId10"/>
    <p:sldId id="262" r:id="rId11"/>
    <p:sldId id="265" r:id="rId12"/>
    <p:sldId id="267" r:id="rId13"/>
    <p:sldId id="280" r:id="rId14"/>
    <p:sldId id="269" r:id="rId15"/>
    <p:sldId id="268" r:id="rId16"/>
    <p:sldId id="270" r:id="rId17"/>
    <p:sldId id="284" r:id="rId18"/>
    <p:sldId id="275" r:id="rId19"/>
    <p:sldId id="276" r:id="rId20"/>
    <p:sldId id="277" r:id="rId21"/>
    <p:sldId id="278" r:id="rId22"/>
    <p:sldId id="279" r:id="rId23"/>
    <p:sldId id="273" r:id="rId24"/>
    <p:sldId id="281" r:id="rId25"/>
    <p:sldId id="272" r:id="rId26"/>
    <p:sldId id="271" r:id="rId27"/>
    <p:sldId id="285" r:id="rId28"/>
    <p:sldId id="288" r:id="rId29"/>
    <p:sldId id="286" r:id="rId30"/>
    <p:sldId id="289" r:id="rId31"/>
    <p:sldId id="282" r:id="rId32"/>
    <p:sldId id="274" r:id="rId33"/>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279"/>
    <a:srgbClr val="5E8588"/>
    <a:srgbClr val="96B4B6"/>
    <a:srgbClr val="294653"/>
    <a:srgbClr val="B8ECFD"/>
    <a:srgbClr val="3D656F"/>
    <a:srgbClr val="5F5D5D"/>
    <a:srgbClr val="507B86"/>
    <a:srgbClr val="87AF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65890" autoAdjust="0"/>
  </p:normalViewPr>
  <p:slideViewPr>
    <p:cSldViewPr snapToGrid="0">
      <p:cViewPr varScale="1">
        <p:scale>
          <a:sx n="59" d="100"/>
          <a:sy n="59" d="100"/>
        </p:scale>
        <p:origin x="1089" y="45"/>
      </p:cViewPr>
      <p:guideLst/>
    </p:cSldViewPr>
  </p:slideViewPr>
  <p:outlineViewPr>
    <p:cViewPr>
      <p:scale>
        <a:sx n="33" d="100"/>
        <a:sy n="33" d="100"/>
      </p:scale>
      <p:origin x="0" y="-84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image" Target="../media/image20.jpg"/></Relationships>
</file>

<file path=ppt/diagrams/_rels/data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image" Target="../media/image20.jpg"/></Relationships>
</file>

<file path=ppt/diagrams/_rels/drawing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33806A0-2A90-4BE6-8C9A-C8CF28DC55AD}"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3C81D409-0EA9-4BEE-8AE2-5ECA68012C3E}">
      <dgm:prSet/>
      <dgm:spPr/>
      <dgm:t>
        <a:bodyPr/>
        <a:lstStyle/>
        <a:p>
          <a:pPr>
            <a:lnSpc>
              <a:spcPct val="100000"/>
            </a:lnSpc>
            <a:defRPr cap="all"/>
          </a:pPr>
          <a:r>
            <a:rPr lang="en-US"/>
            <a:t>MAC</a:t>
          </a:r>
        </a:p>
      </dgm:t>
    </dgm:pt>
    <dgm:pt modelId="{F846F0D1-0E32-4C9F-BD08-92C8BDD77BA8}" type="parTrans" cxnId="{34FC5123-57F7-4F04-9B51-89D613C616AA}">
      <dgm:prSet/>
      <dgm:spPr/>
      <dgm:t>
        <a:bodyPr/>
        <a:lstStyle/>
        <a:p>
          <a:endParaRPr lang="en-US"/>
        </a:p>
      </dgm:t>
    </dgm:pt>
    <dgm:pt modelId="{D5727C37-6D0C-4482-908A-FE76F77E3758}" type="sibTrans" cxnId="{34FC5123-57F7-4F04-9B51-89D613C616AA}">
      <dgm:prSet/>
      <dgm:spPr/>
      <dgm:t>
        <a:bodyPr/>
        <a:lstStyle/>
        <a:p>
          <a:endParaRPr lang="en-US"/>
        </a:p>
      </dgm:t>
    </dgm:pt>
    <dgm:pt modelId="{8D0E7C9C-7FBA-40C7-9928-E47954FE70D7}">
      <dgm:prSet/>
      <dgm:spPr/>
      <dgm:t>
        <a:bodyPr/>
        <a:lstStyle/>
        <a:p>
          <a:pPr>
            <a:lnSpc>
              <a:spcPct val="100000"/>
            </a:lnSpc>
            <a:defRPr cap="all"/>
          </a:pPr>
          <a:r>
            <a:rPr lang="en-US"/>
            <a:t>DAC</a:t>
          </a:r>
        </a:p>
      </dgm:t>
    </dgm:pt>
    <dgm:pt modelId="{D7EA4B4C-EB2A-4B6F-A54A-476124B9B2EC}" type="parTrans" cxnId="{88C8DFC4-E3D4-4164-9CE5-4BAFC2205CF2}">
      <dgm:prSet/>
      <dgm:spPr/>
      <dgm:t>
        <a:bodyPr/>
        <a:lstStyle/>
        <a:p>
          <a:endParaRPr lang="en-US"/>
        </a:p>
      </dgm:t>
    </dgm:pt>
    <dgm:pt modelId="{C01E8859-FD09-4781-B92A-4D7FB2A38F15}" type="sibTrans" cxnId="{88C8DFC4-E3D4-4164-9CE5-4BAFC2205CF2}">
      <dgm:prSet/>
      <dgm:spPr/>
      <dgm:t>
        <a:bodyPr/>
        <a:lstStyle/>
        <a:p>
          <a:endParaRPr lang="en-US"/>
        </a:p>
      </dgm:t>
    </dgm:pt>
    <dgm:pt modelId="{E5C13B74-0A85-456A-95C3-41FDB2FADC5B}">
      <dgm:prSet/>
      <dgm:spPr/>
      <dgm:t>
        <a:bodyPr/>
        <a:lstStyle/>
        <a:p>
          <a:pPr>
            <a:lnSpc>
              <a:spcPct val="100000"/>
            </a:lnSpc>
            <a:defRPr cap="all"/>
          </a:pPr>
          <a:r>
            <a:rPr lang="en-US"/>
            <a:t>RBAC</a:t>
          </a:r>
        </a:p>
      </dgm:t>
    </dgm:pt>
    <dgm:pt modelId="{BD7A922B-C045-4F23-9DB5-155B1A6E38F3}" type="parTrans" cxnId="{F3376267-CF20-4363-868A-59BBB7D1DAC5}">
      <dgm:prSet/>
      <dgm:spPr/>
      <dgm:t>
        <a:bodyPr/>
        <a:lstStyle/>
        <a:p>
          <a:endParaRPr lang="en-US"/>
        </a:p>
      </dgm:t>
    </dgm:pt>
    <dgm:pt modelId="{0CAF7FDA-9CA2-49CA-99F6-1B5BEFF1C885}" type="sibTrans" cxnId="{F3376267-CF20-4363-868A-59BBB7D1DAC5}">
      <dgm:prSet/>
      <dgm:spPr/>
      <dgm:t>
        <a:bodyPr/>
        <a:lstStyle/>
        <a:p>
          <a:endParaRPr lang="en-US"/>
        </a:p>
      </dgm:t>
    </dgm:pt>
    <dgm:pt modelId="{9E52405C-6BB7-4A77-BCB7-19DEFB76DFD1}" type="pres">
      <dgm:prSet presAssocID="{D33806A0-2A90-4BE6-8C9A-C8CF28DC55AD}" presName="root" presStyleCnt="0">
        <dgm:presLayoutVars>
          <dgm:dir/>
          <dgm:resizeHandles val="exact"/>
        </dgm:presLayoutVars>
      </dgm:prSet>
      <dgm:spPr/>
    </dgm:pt>
    <dgm:pt modelId="{1B257EEF-6F13-454D-A22B-36EB13058A2B}" type="pres">
      <dgm:prSet presAssocID="{3C81D409-0EA9-4BEE-8AE2-5ECA68012C3E}" presName="compNode" presStyleCnt="0"/>
      <dgm:spPr/>
    </dgm:pt>
    <dgm:pt modelId="{97DECB5B-96CE-4323-BD0B-C3AC2D0082A3}" type="pres">
      <dgm:prSet presAssocID="{3C81D409-0EA9-4BEE-8AE2-5ECA68012C3E}" presName="iconBgRect" presStyleLbl="bgShp" presStyleIdx="0" presStyleCnt="3"/>
      <dgm:spPr/>
    </dgm:pt>
    <dgm:pt modelId="{D709A46A-40D3-445C-BD68-6B1F040F4782}" type="pres">
      <dgm:prSet presAssocID="{3C81D409-0EA9-4BEE-8AE2-5ECA68012C3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g"/>
        </a:ext>
      </dgm:extLst>
    </dgm:pt>
    <dgm:pt modelId="{ACA94FB9-725F-42DD-BB37-3E9176ECCF9B}" type="pres">
      <dgm:prSet presAssocID="{3C81D409-0EA9-4BEE-8AE2-5ECA68012C3E}" presName="spaceRect" presStyleCnt="0"/>
      <dgm:spPr/>
    </dgm:pt>
    <dgm:pt modelId="{240038FB-E0CA-453B-9682-CCDECB089330}" type="pres">
      <dgm:prSet presAssocID="{3C81D409-0EA9-4BEE-8AE2-5ECA68012C3E}" presName="textRect" presStyleLbl="revTx" presStyleIdx="0" presStyleCnt="3">
        <dgm:presLayoutVars>
          <dgm:chMax val="1"/>
          <dgm:chPref val="1"/>
        </dgm:presLayoutVars>
      </dgm:prSet>
      <dgm:spPr/>
    </dgm:pt>
    <dgm:pt modelId="{89C54703-AD72-4F86-AB03-7B60CCD65916}" type="pres">
      <dgm:prSet presAssocID="{D5727C37-6D0C-4482-908A-FE76F77E3758}" presName="sibTrans" presStyleCnt="0"/>
      <dgm:spPr/>
    </dgm:pt>
    <dgm:pt modelId="{00609115-F95F-4065-B9F5-2C2C47908576}" type="pres">
      <dgm:prSet presAssocID="{8D0E7C9C-7FBA-40C7-9928-E47954FE70D7}" presName="compNode" presStyleCnt="0"/>
      <dgm:spPr/>
    </dgm:pt>
    <dgm:pt modelId="{2969F167-87B9-4620-9F4A-43DD1479409A}" type="pres">
      <dgm:prSet presAssocID="{8D0E7C9C-7FBA-40C7-9928-E47954FE70D7}" presName="iconBgRect" presStyleLbl="bgShp" presStyleIdx="1" presStyleCnt="3"/>
      <dgm:spPr/>
    </dgm:pt>
    <dgm:pt modelId="{F8F1F7D8-3C1D-4004-9FB4-91BB4B235E54}" type="pres">
      <dgm:prSet presAssocID="{8D0E7C9C-7FBA-40C7-9928-E47954FE70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75B4CA5-68F9-4344-BBE4-549182946FB0}" type="pres">
      <dgm:prSet presAssocID="{8D0E7C9C-7FBA-40C7-9928-E47954FE70D7}" presName="spaceRect" presStyleCnt="0"/>
      <dgm:spPr/>
    </dgm:pt>
    <dgm:pt modelId="{27C04827-BA0A-4407-8FF6-04A9E7692A9F}" type="pres">
      <dgm:prSet presAssocID="{8D0E7C9C-7FBA-40C7-9928-E47954FE70D7}" presName="textRect" presStyleLbl="revTx" presStyleIdx="1" presStyleCnt="3">
        <dgm:presLayoutVars>
          <dgm:chMax val="1"/>
          <dgm:chPref val="1"/>
        </dgm:presLayoutVars>
      </dgm:prSet>
      <dgm:spPr/>
    </dgm:pt>
    <dgm:pt modelId="{14E484DD-0719-429E-942C-C7FD53C76BE3}" type="pres">
      <dgm:prSet presAssocID="{C01E8859-FD09-4781-B92A-4D7FB2A38F15}" presName="sibTrans" presStyleCnt="0"/>
      <dgm:spPr/>
    </dgm:pt>
    <dgm:pt modelId="{FCF5A3A1-C284-447B-81B7-465918155F80}" type="pres">
      <dgm:prSet presAssocID="{E5C13B74-0A85-456A-95C3-41FDB2FADC5B}" presName="compNode" presStyleCnt="0"/>
      <dgm:spPr/>
    </dgm:pt>
    <dgm:pt modelId="{0F8887C3-61B4-402E-850D-24B8E8712C9E}" type="pres">
      <dgm:prSet presAssocID="{E5C13B74-0A85-456A-95C3-41FDB2FADC5B}" presName="iconBgRect" presStyleLbl="bgShp" presStyleIdx="2" presStyleCnt="3"/>
      <dgm:spPr/>
    </dgm:pt>
    <dgm:pt modelId="{9E5CC309-C75C-41FD-B52A-5FF0245C557F}" type="pres">
      <dgm:prSet presAssocID="{E5C13B74-0A85-456A-95C3-41FDB2FADC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44B936AA-51E0-4AA7-89B4-C2BCF12EB0D2}" type="pres">
      <dgm:prSet presAssocID="{E5C13B74-0A85-456A-95C3-41FDB2FADC5B}" presName="spaceRect" presStyleCnt="0"/>
      <dgm:spPr/>
    </dgm:pt>
    <dgm:pt modelId="{D9D3ECBA-875F-4903-971E-C711CFDA7AE3}" type="pres">
      <dgm:prSet presAssocID="{E5C13B74-0A85-456A-95C3-41FDB2FADC5B}" presName="textRect" presStyleLbl="revTx" presStyleIdx="2" presStyleCnt="3">
        <dgm:presLayoutVars>
          <dgm:chMax val="1"/>
          <dgm:chPref val="1"/>
        </dgm:presLayoutVars>
      </dgm:prSet>
      <dgm:spPr/>
    </dgm:pt>
  </dgm:ptLst>
  <dgm:cxnLst>
    <dgm:cxn modelId="{15EB1B11-C589-4367-9398-B14C5E63CE8D}" type="presOf" srcId="{3C81D409-0EA9-4BEE-8AE2-5ECA68012C3E}" destId="{240038FB-E0CA-453B-9682-CCDECB089330}" srcOrd="0" destOrd="0" presId="urn:microsoft.com/office/officeart/2018/5/layout/IconCircleLabelList"/>
    <dgm:cxn modelId="{293DA712-5A66-4B1C-991C-A00ECE498566}" type="presOf" srcId="{8D0E7C9C-7FBA-40C7-9928-E47954FE70D7}" destId="{27C04827-BA0A-4407-8FF6-04A9E7692A9F}" srcOrd="0" destOrd="0" presId="urn:microsoft.com/office/officeart/2018/5/layout/IconCircleLabelList"/>
    <dgm:cxn modelId="{34FC5123-57F7-4F04-9B51-89D613C616AA}" srcId="{D33806A0-2A90-4BE6-8C9A-C8CF28DC55AD}" destId="{3C81D409-0EA9-4BEE-8AE2-5ECA68012C3E}" srcOrd="0" destOrd="0" parTransId="{F846F0D1-0E32-4C9F-BD08-92C8BDD77BA8}" sibTransId="{D5727C37-6D0C-4482-908A-FE76F77E3758}"/>
    <dgm:cxn modelId="{92DBC92F-FBC1-48CA-AB5C-1786BFBE7C13}" type="presOf" srcId="{D33806A0-2A90-4BE6-8C9A-C8CF28DC55AD}" destId="{9E52405C-6BB7-4A77-BCB7-19DEFB76DFD1}" srcOrd="0" destOrd="0" presId="urn:microsoft.com/office/officeart/2018/5/layout/IconCircleLabelList"/>
    <dgm:cxn modelId="{F3376267-CF20-4363-868A-59BBB7D1DAC5}" srcId="{D33806A0-2A90-4BE6-8C9A-C8CF28DC55AD}" destId="{E5C13B74-0A85-456A-95C3-41FDB2FADC5B}" srcOrd="2" destOrd="0" parTransId="{BD7A922B-C045-4F23-9DB5-155B1A6E38F3}" sibTransId="{0CAF7FDA-9CA2-49CA-99F6-1B5BEFF1C885}"/>
    <dgm:cxn modelId="{8FD5D7A4-9BBD-4199-A4EC-95CF2EAFC834}" type="presOf" srcId="{E5C13B74-0A85-456A-95C3-41FDB2FADC5B}" destId="{D9D3ECBA-875F-4903-971E-C711CFDA7AE3}" srcOrd="0" destOrd="0" presId="urn:microsoft.com/office/officeart/2018/5/layout/IconCircleLabelList"/>
    <dgm:cxn modelId="{88C8DFC4-E3D4-4164-9CE5-4BAFC2205CF2}" srcId="{D33806A0-2A90-4BE6-8C9A-C8CF28DC55AD}" destId="{8D0E7C9C-7FBA-40C7-9928-E47954FE70D7}" srcOrd="1" destOrd="0" parTransId="{D7EA4B4C-EB2A-4B6F-A54A-476124B9B2EC}" sibTransId="{C01E8859-FD09-4781-B92A-4D7FB2A38F15}"/>
    <dgm:cxn modelId="{FE07EA2D-9C64-42DD-9E33-0F73BB8101DD}" type="presParOf" srcId="{9E52405C-6BB7-4A77-BCB7-19DEFB76DFD1}" destId="{1B257EEF-6F13-454D-A22B-36EB13058A2B}" srcOrd="0" destOrd="0" presId="urn:microsoft.com/office/officeart/2018/5/layout/IconCircleLabelList"/>
    <dgm:cxn modelId="{32248850-36DB-4E12-BBD4-B8FD5EC89763}" type="presParOf" srcId="{1B257EEF-6F13-454D-A22B-36EB13058A2B}" destId="{97DECB5B-96CE-4323-BD0B-C3AC2D0082A3}" srcOrd="0" destOrd="0" presId="urn:microsoft.com/office/officeart/2018/5/layout/IconCircleLabelList"/>
    <dgm:cxn modelId="{63A23518-7960-4425-A330-CCD21AD51E19}" type="presParOf" srcId="{1B257EEF-6F13-454D-A22B-36EB13058A2B}" destId="{D709A46A-40D3-445C-BD68-6B1F040F4782}" srcOrd="1" destOrd="0" presId="urn:microsoft.com/office/officeart/2018/5/layout/IconCircleLabelList"/>
    <dgm:cxn modelId="{261D5F41-67F9-4A1F-9F00-5353B5E94E8B}" type="presParOf" srcId="{1B257EEF-6F13-454D-A22B-36EB13058A2B}" destId="{ACA94FB9-725F-42DD-BB37-3E9176ECCF9B}" srcOrd="2" destOrd="0" presId="urn:microsoft.com/office/officeart/2018/5/layout/IconCircleLabelList"/>
    <dgm:cxn modelId="{4C28259A-BB1B-433B-84FF-C87F787E223B}" type="presParOf" srcId="{1B257EEF-6F13-454D-A22B-36EB13058A2B}" destId="{240038FB-E0CA-453B-9682-CCDECB089330}" srcOrd="3" destOrd="0" presId="urn:microsoft.com/office/officeart/2018/5/layout/IconCircleLabelList"/>
    <dgm:cxn modelId="{38BE25EA-D2E4-4252-ACBB-74A8698BFB0D}" type="presParOf" srcId="{9E52405C-6BB7-4A77-BCB7-19DEFB76DFD1}" destId="{89C54703-AD72-4F86-AB03-7B60CCD65916}" srcOrd="1" destOrd="0" presId="urn:microsoft.com/office/officeart/2018/5/layout/IconCircleLabelList"/>
    <dgm:cxn modelId="{CB22AAEF-2E01-4E0F-BC99-909A18FDBD56}" type="presParOf" srcId="{9E52405C-6BB7-4A77-BCB7-19DEFB76DFD1}" destId="{00609115-F95F-4065-B9F5-2C2C47908576}" srcOrd="2" destOrd="0" presId="urn:microsoft.com/office/officeart/2018/5/layout/IconCircleLabelList"/>
    <dgm:cxn modelId="{DD886A66-8A2E-4B2A-99CD-A45B76B70F31}" type="presParOf" srcId="{00609115-F95F-4065-B9F5-2C2C47908576}" destId="{2969F167-87B9-4620-9F4A-43DD1479409A}" srcOrd="0" destOrd="0" presId="urn:microsoft.com/office/officeart/2018/5/layout/IconCircleLabelList"/>
    <dgm:cxn modelId="{3A11FEAF-ECBA-4CB6-ABF1-4FEB812F8BD5}" type="presParOf" srcId="{00609115-F95F-4065-B9F5-2C2C47908576}" destId="{F8F1F7D8-3C1D-4004-9FB4-91BB4B235E54}" srcOrd="1" destOrd="0" presId="urn:microsoft.com/office/officeart/2018/5/layout/IconCircleLabelList"/>
    <dgm:cxn modelId="{70678854-5054-4C3C-89FB-38568F6CA4CC}" type="presParOf" srcId="{00609115-F95F-4065-B9F5-2C2C47908576}" destId="{975B4CA5-68F9-4344-BBE4-549182946FB0}" srcOrd="2" destOrd="0" presId="urn:microsoft.com/office/officeart/2018/5/layout/IconCircleLabelList"/>
    <dgm:cxn modelId="{9ECA1ED8-248B-4C69-8FE7-146326C52D11}" type="presParOf" srcId="{00609115-F95F-4065-B9F5-2C2C47908576}" destId="{27C04827-BA0A-4407-8FF6-04A9E7692A9F}" srcOrd="3" destOrd="0" presId="urn:microsoft.com/office/officeart/2018/5/layout/IconCircleLabelList"/>
    <dgm:cxn modelId="{8C0C2A03-DB2E-4C12-8391-640F4875D4FB}" type="presParOf" srcId="{9E52405C-6BB7-4A77-BCB7-19DEFB76DFD1}" destId="{14E484DD-0719-429E-942C-C7FD53C76BE3}" srcOrd="3" destOrd="0" presId="urn:microsoft.com/office/officeart/2018/5/layout/IconCircleLabelList"/>
    <dgm:cxn modelId="{D3D1288D-D510-40B7-A160-9E3EB3C970F4}" type="presParOf" srcId="{9E52405C-6BB7-4A77-BCB7-19DEFB76DFD1}" destId="{FCF5A3A1-C284-447B-81B7-465918155F80}" srcOrd="4" destOrd="0" presId="urn:microsoft.com/office/officeart/2018/5/layout/IconCircleLabelList"/>
    <dgm:cxn modelId="{C7FCEE4C-CAAB-4AA7-97A3-D2982E2047A5}" type="presParOf" srcId="{FCF5A3A1-C284-447B-81B7-465918155F80}" destId="{0F8887C3-61B4-402E-850D-24B8E8712C9E}" srcOrd="0" destOrd="0" presId="urn:microsoft.com/office/officeart/2018/5/layout/IconCircleLabelList"/>
    <dgm:cxn modelId="{1519B99A-963B-44A4-B495-21697D92B7F3}" type="presParOf" srcId="{FCF5A3A1-C284-447B-81B7-465918155F80}" destId="{9E5CC309-C75C-41FD-B52A-5FF0245C557F}" srcOrd="1" destOrd="0" presId="urn:microsoft.com/office/officeart/2018/5/layout/IconCircleLabelList"/>
    <dgm:cxn modelId="{90EB0B5A-CE8C-47FE-AD20-4EE92EBCC271}" type="presParOf" srcId="{FCF5A3A1-C284-447B-81B7-465918155F80}" destId="{44B936AA-51E0-4AA7-89B4-C2BCF12EB0D2}" srcOrd="2" destOrd="0" presId="urn:microsoft.com/office/officeart/2018/5/layout/IconCircleLabelList"/>
    <dgm:cxn modelId="{EF35659A-9CC0-4080-B7E4-726EED5D790F}" type="presParOf" srcId="{FCF5A3A1-C284-447B-81B7-465918155F80}" destId="{D9D3ECBA-875F-4903-971E-C711CFDA7AE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2E80D7-51C6-4035-A3A9-FAF3AE7D7AED}" type="doc">
      <dgm:prSet loTypeId="urn:microsoft.com/office/officeart/2008/layout/PictureStrips" loCatId="list" qsTypeId="urn:microsoft.com/office/officeart/2005/8/quickstyle/simple1" qsCatId="simple" csTypeId="urn:microsoft.com/office/officeart/2005/8/colors/accent0_1" csCatId="mainScheme" phldr="1"/>
      <dgm:spPr/>
      <dgm:t>
        <a:bodyPr/>
        <a:lstStyle/>
        <a:p>
          <a:endParaRPr lang="sv-SE"/>
        </a:p>
      </dgm:t>
    </dgm:pt>
    <dgm:pt modelId="{CE5BE5E3-6C39-4BC6-B212-BBADA24F64AC}">
      <dgm:prSet phldrT="[Text]"/>
      <dgm:spPr/>
      <dgm:t>
        <a:bodyPr/>
        <a:lstStyle/>
        <a:p>
          <a:r>
            <a:rPr lang="sv-SE" dirty="0"/>
            <a:t>Top Secret</a:t>
          </a:r>
        </a:p>
      </dgm:t>
    </dgm:pt>
    <dgm:pt modelId="{D21321C2-0B62-4120-A6B5-0C46FD91D167}" type="parTrans" cxnId="{E5F31930-B8CF-4849-80B4-BB6BB6FA1717}">
      <dgm:prSet/>
      <dgm:spPr/>
      <dgm:t>
        <a:bodyPr/>
        <a:lstStyle/>
        <a:p>
          <a:endParaRPr lang="sv-SE"/>
        </a:p>
      </dgm:t>
    </dgm:pt>
    <dgm:pt modelId="{CF295056-C71A-4CEE-B889-7BC585142E35}" type="sibTrans" cxnId="{E5F31930-B8CF-4849-80B4-BB6BB6FA1717}">
      <dgm:prSet/>
      <dgm:spPr/>
      <dgm:t>
        <a:bodyPr/>
        <a:lstStyle/>
        <a:p>
          <a:endParaRPr lang="sv-SE"/>
        </a:p>
      </dgm:t>
    </dgm:pt>
    <dgm:pt modelId="{323EB87D-EB02-4D31-AC71-7641C6D1D719}">
      <dgm:prSet phldrT="[Text]"/>
      <dgm:spPr/>
      <dgm:t>
        <a:bodyPr/>
        <a:lstStyle/>
        <a:p>
          <a:r>
            <a:rPr lang="sv-SE" dirty="0"/>
            <a:t>Secret</a:t>
          </a:r>
        </a:p>
      </dgm:t>
    </dgm:pt>
    <dgm:pt modelId="{E7D468CE-87A8-4D6E-A7A1-9DF91FCA5984}" type="parTrans" cxnId="{C8A84C1A-945E-4BA8-852F-5D222B15BC1B}">
      <dgm:prSet/>
      <dgm:spPr/>
      <dgm:t>
        <a:bodyPr/>
        <a:lstStyle/>
        <a:p>
          <a:endParaRPr lang="sv-SE"/>
        </a:p>
      </dgm:t>
    </dgm:pt>
    <dgm:pt modelId="{219806B3-E385-4C1A-B0B2-BA497C08EBFD}" type="sibTrans" cxnId="{C8A84C1A-945E-4BA8-852F-5D222B15BC1B}">
      <dgm:prSet/>
      <dgm:spPr/>
      <dgm:t>
        <a:bodyPr/>
        <a:lstStyle/>
        <a:p>
          <a:endParaRPr lang="sv-SE"/>
        </a:p>
      </dgm:t>
    </dgm:pt>
    <dgm:pt modelId="{012A4FEB-40E6-4A1F-97ED-51D24CD51CE7}">
      <dgm:prSet phldrT="[Text]"/>
      <dgm:spPr/>
      <dgm:t>
        <a:bodyPr/>
        <a:lstStyle/>
        <a:p>
          <a:r>
            <a:rPr lang="sv-SE" dirty="0"/>
            <a:t>Restricted</a:t>
          </a:r>
        </a:p>
      </dgm:t>
    </dgm:pt>
    <dgm:pt modelId="{9E1E69F8-85BA-4E25-9FB7-06E625C2A70F}" type="parTrans" cxnId="{06302EA5-C26F-4498-BAAD-BA6A4D7C13B7}">
      <dgm:prSet/>
      <dgm:spPr/>
      <dgm:t>
        <a:bodyPr/>
        <a:lstStyle/>
        <a:p>
          <a:endParaRPr lang="sv-SE"/>
        </a:p>
      </dgm:t>
    </dgm:pt>
    <dgm:pt modelId="{CE9E2BD8-089E-4EE1-B93B-5EE45174C5A8}" type="sibTrans" cxnId="{06302EA5-C26F-4498-BAAD-BA6A4D7C13B7}">
      <dgm:prSet/>
      <dgm:spPr/>
      <dgm:t>
        <a:bodyPr/>
        <a:lstStyle/>
        <a:p>
          <a:endParaRPr lang="sv-SE"/>
        </a:p>
      </dgm:t>
    </dgm:pt>
    <dgm:pt modelId="{D5C08CB8-0017-4E2C-9B5F-22A147EF209C}">
      <dgm:prSet phldrT="[Text]"/>
      <dgm:spPr/>
      <dgm:t>
        <a:bodyPr/>
        <a:lstStyle/>
        <a:p>
          <a:r>
            <a:rPr lang="sv-SE" dirty="0"/>
            <a:t>Unclassified</a:t>
          </a:r>
        </a:p>
      </dgm:t>
    </dgm:pt>
    <dgm:pt modelId="{0EFC1089-C24C-45A0-AE6E-36FE297F608D}" type="parTrans" cxnId="{B1D58225-827B-4965-83E7-1112D57964C2}">
      <dgm:prSet/>
      <dgm:spPr/>
      <dgm:t>
        <a:bodyPr/>
        <a:lstStyle/>
        <a:p>
          <a:endParaRPr lang="sv-SE"/>
        </a:p>
      </dgm:t>
    </dgm:pt>
    <dgm:pt modelId="{8735A4D4-B6D4-4019-96B8-BC0B4C72B11D}" type="sibTrans" cxnId="{B1D58225-827B-4965-83E7-1112D57964C2}">
      <dgm:prSet/>
      <dgm:spPr/>
      <dgm:t>
        <a:bodyPr/>
        <a:lstStyle/>
        <a:p>
          <a:endParaRPr lang="sv-SE"/>
        </a:p>
      </dgm:t>
    </dgm:pt>
    <dgm:pt modelId="{F20B92A2-1C9F-4239-991F-11FEB1782E96}" type="pres">
      <dgm:prSet presAssocID="{C62E80D7-51C6-4035-A3A9-FAF3AE7D7AED}" presName="Name0" presStyleCnt="0">
        <dgm:presLayoutVars>
          <dgm:dir/>
          <dgm:resizeHandles val="exact"/>
        </dgm:presLayoutVars>
      </dgm:prSet>
      <dgm:spPr/>
    </dgm:pt>
    <dgm:pt modelId="{3A11311D-CB56-4014-9656-4C60FFB1FF7F}" type="pres">
      <dgm:prSet presAssocID="{CE5BE5E3-6C39-4BC6-B212-BBADA24F64AC}" presName="composite" presStyleCnt="0"/>
      <dgm:spPr/>
    </dgm:pt>
    <dgm:pt modelId="{FE340EA6-35AE-424E-9533-D070E537C494}" type="pres">
      <dgm:prSet presAssocID="{CE5BE5E3-6C39-4BC6-B212-BBADA24F64AC}" presName="rect1" presStyleLbl="trAlignAcc1" presStyleIdx="0" presStyleCnt="4">
        <dgm:presLayoutVars>
          <dgm:bulletEnabled val="1"/>
        </dgm:presLayoutVars>
      </dgm:prSet>
      <dgm:spPr/>
    </dgm:pt>
    <dgm:pt modelId="{124CFF82-60F7-4B26-B4D7-6BE65F40189E}" type="pres">
      <dgm:prSet presAssocID="{CE5BE5E3-6C39-4BC6-B212-BBADA24F64AC}"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Safe"/>
        </a:ext>
      </dgm:extLst>
    </dgm:pt>
    <dgm:pt modelId="{A9CB842C-E734-4616-B48A-017C6302A765}" type="pres">
      <dgm:prSet presAssocID="{CF295056-C71A-4CEE-B889-7BC585142E35}" presName="sibTrans" presStyleCnt="0"/>
      <dgm:spPr/>
    </dgm:pt>
    <dgm:pt modelId="{E9C3B82F-490D-49F2-BBDF-3942458168DD}" type="pres">
      <dgm:prSet presAssocID="{323EB87D-EB02-4D31-AC71-7641C6D1D719}" presName="composite" presStyleCnt="0"/>
      <dgm:spPr/>
    </dgm:pt>
    <dgm:pt modelId="{ED34851D-F857-4C10-AD28-03B76BDFB5A8}" type="pres">
      <dgm:prSet presAssocID="{323EB87D-EB02-4D31-AC71-7641C6D1D719}" presName="rect1" presStyleLbl="trAlignAcc1" presStyleIdx="1" presStyleCnt="4">
        <dgm:presLayoutVars>
          <dgm:bulletEnabled val="1"/>
        </dgm:presLayoutVars>
      </dgm:prSet>
      <dgm:spPr/>
    </dgm:pt>
    <dgm:pt modelId="{56FC92AD-9BD7-4B8E-B8E2-57DBFC3D36B2}" type="pres">
      <dgm:prSet presAssocID="{323EB87D-EB02-4D31-AC71-7641C6D1D719}" presName="rect2"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Lock"/>
        </a:ext>
      </dgm:extLst>
    </dgm:pt>
    <dgm:pt modelId="{F028BAB1-60AE-4FFF-90D9-CD611A7DC29B}" type="pres">
      <dgm:prSet presAssocID="{219806B3-E385-4C1A-B0B2-BA497C08EBFD}" presName="sibTrans" presStyleCnt="0"/>
      <dgm:spPr/>
    </dgm:pt>
    <dgm:pt modelId="{76DD6290-3A67-4D3C-81AC-6680BD66DFDE}" type="pres">
      <dgm:prSet presAssocID="{012A4FEB-40E6-4A1F-97ED-51D24CD51CE7}" presName="composite" presStyleCnt="0"/>
      <dgm:spPr/>
    </dgm:pt>
    <dgm:pt modelId="{290FD2F1-8559-435D-A5EB-66E5638F5555}" type="pres">
      <dgm:prSet presAssocID="{012A4FEB-40E6-4A1F-97ED-51D24CD51CE7}" presName="rect1" presStyleLbl="trAlignAcc1" presStyleIdx="2" presStyleCnt="4">
        <dgm:presLayoutVars>
          <dgm:bulletEnabled val="1"/>
        </dgm:presLayoutVars>
      </dgm:prSet>
      <dgm:spPr/>
    </dgm:pt>
    <dgm:pt modelId="{62CE8EAC-7A90-4F99-811A-224FB3E7BA66}" type="pres">
      <dgm:prSet presAssocID="{012A4FEB-40E6-4A1F-97ED-51D24CD51CE7}" presName="rect2"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Employee badge"/>
        </a:ext>
      </dgm:extLst>
    </dgm:pt>
    <dgm:pt modelId="{6439C687-754D-44FA-850D-31CD12C40AA2}" type="pres">
      <dgm:prSet presAssocID="{CE9E2BD8-089E-4EE1-B93B-5EE45174C5A8}" presName="sibTrans" presStyleCnt="0"/>
      <dgm:spPr/>
    </dgm:pt>
    <dgm:pt modelId="{D6BFD30C-95F7-4531-BEE6-F87539CE098A}" type="pres">
      <dgm:prSet presAssocID="{D5C08CB8-0017-4E2C-9B5F-22A147EF209C}" presName="composite" presStyleCnt="0"/>
      <dgm:spPr/>
    </dgm:pt>
    <dgm:pt modelId="{90CC4E13-3C04-439E-B347-8DC1B09FF342}" type="pres">
      <dgm:prSet presAssocID="{D5C08CB8-0017-4E2C-9B5F-22A147EF209C}" presName="rect1" presStyleLbl="trAlignAcc1" presStyleIdx="3" presStyleCnt="4">
        <dgm:presLayoutVars>
          <dgm:bulletEnabled val="1"/>
        </dgm:presLayoutVars>
      </dgm:prSet>
      <dgm:spPr/>
    </dgm:pt>
    <dgm:pt modelId="{DE223097-98B1-4303-A610-66943589F969}" type="pres">
      <dgm:prSet presAssocID="{D5C08CB8-0017-4E2C-9B5F-22A147EF209C}" presName="rect2"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Megaphone"/>
        </a:ext>
      </dgm:extLst>
    </dgm:pt>
  </dgm:ptLst>
  <dgm:cxnLst>
    <dgm:cxn modelId="{3E756F14-9A25-465A-A39E-126EFBF15F5C}" type="presOf" srcId="{D5C08CB8-0017-4E2C-9B5F-22A147EF209C}" destId="{90CC4E13-3C04-439E-B347-8DC1B09FF342}" srcOrd="0" destOrd="0" presId="urn:microsoft.com/office/officeart/2008/layout/PictureStrips"/>
    <dgm:cxn modelId="{C8A84C1A-945E-4BA8-852F-5D222B15BC1B}" srcId="{C62E80D7-51C6-4035-A3A9-FAF3AE7D7AED}" destId="{323EB87D-EB02-4D31-AC71-7641C6D1D719}" srcOrd="1" destOrd="0" parTransId="{E7D468CE-87A8-4D6E-A7A1-9DF91FCA5984}" sibTransId="{219806B3-E385-4C1A-B0B2-BA497C08EBFD}"/>
    <dgm:cxn modelId="{B1D58225-827B-4965-83E7-1112D57964C2}" srcId="{C62E80D7-51C6-4035-A3A9-FAF3AE7D7AED}" destId="{D5C08CB8-0017-4E2C-9B5F-22A147EF209C}" srcOrd="3" destOrd="0" parTransId="{0EFC1089-C24C-45A0-AE6E-36FE297F608D}" sibTransId="{8735A4D4-B6D4-4019-96B8-BC0B4C72B11D}"/>
    <dgm:cxn modelId="{E5F31930-B8CF-4849-80B4-BB6BB6FA1717}" srcId="{C62E80D7-51C6-4035-A3A9-FAF3AE7D7AED}" destId="{CE5BE5E3-6C39-4BC6-B212-BBADA24F64AC}" srcOrd="0" destOrd="0" parTransId="{D21321C2-0B62-4120-A6B5-0C46FD91D167}" sibTransId="{CF295056-C71A-4CEE-B889-7BC585142E35}"/>
    <dgm:cxn modelId="{7CAAF29B-FFE2-4B2A-AB7B-B475C6B1031B}" type="presOf" srcId="{C62E80D7-51C6-4035-A3A9-FAF3AE7D7AED}" destId="{F20B92A2-1C9F-4239-991F-11FEB1782E96}" srcOrd="0" destOrd="0" presId="urn:microsoft.com/office/officeart/2008/layout/PictureStrips"/>
    <dgm:cxn modelId="{ABA1C2A1-580F-4802-8489-7B5BB832709E}" type="presOf" srcId="{323EB87D-EB02-4D31-AC71-7641C6D1D719}" destId="{ED34851D-F857-4C10-AD28-03B76BDFB5A8}" srcOrd="0" destOrd="0" presId="urn:microsoft.com/office/officeart/2008/layout/PictureStrips"/>
    <dgm:cxn modelId="{06302EA5-C26F-4498-BAAD-BA6A4D7C13B7}" srcId="{C62E80D7-51C6-4035-A3A9-FAF3AE7D7AED}" destId="{012A4FEB-40E6-4A1F-97ED-51D24CD51CE7}" srcOrd="2" destOrd="0" parTransId="{9E1E69F8-85BA-4E25-9FB7-06E625C2A70F}" sibTransId="{CE9E2BD8-089E-4EE1-B93B-5EE45174C5A8}"/>
    <dgm:cxn modelId="{480C56BD-D41F-4728-A48B-32A71BBB96F3}" type="presOf" srcId="{CE5BE5E3-6C39-4BC6-B212-BBADA24F64AC}" destId="{FE340EA6-35AE-424E-9533-D070E537C494}" srcOrd="0" destOrd="0" presId="urn:microsoft.com/office/officeart/2008/layout/PictureStrips"/>
    <dgm:cxn modelId="{050511E4-5B07-4D45-9507-2318477BB40D}" type="presOf" srcId="{012A4FEB-40E6-4A1F-97ED-51D24CD51CE7}" destId="{290FD2F1-8559-435D-A5EB-66E5638F5555}" srcOrd="0" destOrd="0" presId="urn:microsoft.com/office/officeart/2008/layout/PictureStrips"/>
    <dgm:cxn modelId="{4DA86697-5A0D-42BE-8C61-2597E76235C5}" type="presParOf" srcId="{F20B92A2-1C9F-4239-991F-11FEB1782E96}" destId="{3A11311D-CB56-4014-9656-4C60FFB1FF7F}" srcOrd="0" destOrd="0" presId="urn:microsoft.com/office/officeart/2008/layout/PictureStrips"/>
    <dgm:cxn modelId="{5ABE9EB8-E856-4207-8EA5-A4FA424F6C15}" type="presParOf" srcId="{3A11311D-CB56-4014-9656-4C60FFB1FF7F}" destId="{FE340EA6-35AE-424E-9533-D070E537C494}" srcOrd="0" destOrd="0" presId="urn:microsoft.com/office/officeart/2008/layout/PictureStrips"/>
    <dgm:cxn modelId="{AFF1CC0C-BE72-48C2-89EF-5F403013F55A}" type="presParOf" srcId="{3A11311D-CB56-4014-9656-4C60FFB1FF7F}" destId="{124CFF82-60F7-4B26-B4D7-6BE65F40189E}" srcOrd="1" destOrd="0" presId="urn:microsoft.com/office/officeart/2008/layout/PictureStrips"/>
    <dgm:cxn modelId="{89AC90D9-2DE0-4C27-A5C7-EE29F32AF7FD}" type="presParOf" srcId="{F20B92A2-1C9F-4239-991F-11FEB1782E96}" destId="{A9CB842C-E734-4616-B48A-017C6302A765}" srcOrd="1" destOrd="0" presId="urn:microsoft.com/office/officeart/2008/layout/PictureStrips"/>
    <dgm:cxn modelId="{4314537A-71B4-449B-B359-55D0D8316C80}" type="presParOf" srcId="{F20B92A2-1C9F-4239-991F-11FEB1782E96}" destId="{E9C3B82F-490D-49F2-BBDF-3942458168DD}" srcOrd="2" destOrd="0" presId="urn:microsoft.com/office/officeart/2008/layout/PictureStrips"/>
    <dgm:cxn modelId="{DBEDB91F-3A43-4959-9162-5AC33A027E6C}" type="presParOf" srcId="{E9C3B82F-490D-49F2-BBDF-3942458168DD}" destId="{ED34851D-F857-4C10-AD28-03B76BDFB5A8}" srcOrd="0" destOrd="0" presId="urn:microsoft.com/office/officeart/2008/layout/PictureStrips"/>
    <dgm:cxn modelId="{FCB934BE-77DD-4E35-AF8D-E2F3DF686916}" type="presParOf" srcId="{E9C3B82F-490D-49F2-BBDF-3942458168DD}" destId="{56FC92AD-9BD7-4B8E-B8E2-57DBFC3D36B2}" srcOrd="1" destOrd="0" presId="urn:microsoft.com/office/officeart/2008/layout/PictureStrips"/>
    <dgm:cxn modelId="{15CC568E-80E2-41E5-9F73-5556AD7B6DCE}" type="presParOf" srcId="{F20B92A2-1C9F-4239-991F-11FEB1782E96}" destId="{F028BAB1-60AE-4FFF-90D9-CD611A7DC29B}" srcOrd="3" destOrd="0" presId="urn:microsoft.com/office/officeart/2008/layout/PictureStrips"/>
    <dgm:cxn modelId="{B97D7A02-7EB2-4BF4-9327-5E84E9032489}" type="presParOf" srcId="{F20B92A2-1C9F-4239-991F-11FEB1782E96}" destId="{76DD6290-3A67-4D3C-81AC-6680BD66DFDE}" srcOrd="4" destOrd="0" presId="urn:microsoft.com/office/officeart/2008/layout/PictureStrips"/>
    <dgm:cxn modelId="{B3388D95-B78C-4F05-811F-366F093B829B}" type="presParOf" srcId="{76DD6290-3A67-4D3C-81AC-6680BD66DFDE}" destId="{290FD2F1-8559-435D-A5EB-66E5638F5555}" srcOrd="0" destOrd="0" presId="urn:microsoft.com/office/officeart/2008/layout/PictureStrips"/>
    <dgm:cxn modelId="{F7A34C92-9139-4ADE-A85A-82A779F02F13}" type="presParOf" srcId="{76DD6290-3A67-4D3C-81AC-6680BD66DFDE}" destId="{62CE8EAC-7A90-4F99-811A-224FB3E7BA66}" srcOrd="1" destOrd="0" presId="urn:microsoft.com/office/officeart/2008/layout/PictureStrips"/>
    <dgm:cxn modelId="{04F977C3-D301-4E3B-8165-EFD5663ECEBD}" type="presParOf" srcId="{F20B92A2-1C9F-4239-991F-11FEB1782E96}" destId="{6439C687-754D-44FA-850D-31CD12C40AA2}" srcOrd="5" destOrd="0" presId="urn:microsoft.com/office/officeart/2008/layout/PictureStrips"/>
    <dgm:cxn modelId="{B33E2809-332B-47AF-9A8C-AD7793B8B5CE}" type="presParOf" srcId="{F20B92A2-1C9F-4239-991F-11FEB1782E96}" destId="{D6BFD30C-95F7-4531-BEE6-F87539CE098A}" srcOrd="6" destOrd="0" presId="urn:microsoft.com/office/officeart/2008/layout/PictureStrips"/>
    <dgm:cxn modelId="{27D682C9-6210-4ED3-92BB-C76788170901}" type="presParOf" srcId="{D6BFD30C-95F7-4531-BEE6-F87539CE098A}" destId="{90CC4E13-3C04-439E-B347-8DC1B09FF342}" srcOrd="0" destOrd="0" presId="urn:microsoft.com/office/officeart/2008/layout/PictureStrips"/>
    <dgm:cxn modelId="{4F2B9955-AAC4-4D4B-B889-D2EA7D5378AD}" type="presParOf" srcId="{D6BFD30C-95F7-4531-BEE6-F87539CE098A}" destId="{DE223097-98B1-4303-A610-66943589F969}"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DDB38-FE2D-430F-A2EF-F97054DCDC4F}"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sv-SE"/>
        </a:p>
      </dgm:t>
    </dgm:pt>
    <dgm:pt modelId="{661339A2-4E2B-40A1-B389-7030925BA875}">
      <dgm:prSet phldrT="[Text]"/>
      <dgm:spPr>
        <a:ln>
          <a:solidFill>
            <a:schemeClr val="tx1"/>
          </a:solidFill>
        </a:ln>
      </dgm:spPr>
      <dgm:t>
        <a:bodyPr/>
        <a:lstStyle/>
        <a:p>
          <a:r>
            <a:rPr lang="sv-SE" dirty="0"/>
            <a:t>High</a:t>
          </a:r>
        </a:p>
      </dgm:t>
    </dgm:pt>
    <dgm:pt modelId="{551D786B-384E-451A-A156-751D0D589B8D}" type="parTrans" cxnId="{779C4026-5D57-4712-9CB0-DF44E48B8640}">
      <dgm:prSet/>
      <dgm:spPr/>
      <dgm:t>
        <a:bodyPr/>
        <a:lstStyle/>
        <a:p>
          <a:endParaRPr lang="sv-SE"/>
        </a:p>
      </dgm:t>
    </dgm:pt>
    <dgm:pt modelId="{BAF6D894-1A42-48F8-9C76-E1B003E5BE70}" type="sibTrans" cxnId="{779C4026-5D57-4712-9CB0-DF44E48B8640}">
      <dgm:prSet/>
      <dgm:spPr/>
      <dgm:t>
        <a:bodyPr/>
        <a:lstStyle/>
        <a:p>
          <a:endParaRPr lang="sv-SE"/>
        </a:p>
      </dgm:t>
    </dgm:pt>
    <dgm:pt modelId="{C97B12DA-CF62-473E-89F6-0A198DC90293}">
      <dgm:prSet phldrT="[Text]"/>
      <dgm:spPr>
        <a:ln>
          <a:solidFill>
            <a:schemeClr val="tx1"/>
          </a:solidFill>
        </a:ln>
      </dgm:spPr>
      <dgm:t>
        <a:bodyPr/>
        <a:lstStyle/>
        <a:p>
          <a:r>
            <a:rPr lang="sv-SE" dirty="0"/>
            <a:t>Equal</a:t>
          </a:r>
        </a:p>
      </dgm:t>
    </dgm:pt>
    <dgm:pt modelId="{9B55A4DF-058F-459F-9374-D1C6B9F51530}" type="parTrans" cxnId="{8C7F7315-7CFB-4080-B5BD-38988227F594}">
      <dgm:prSet/>
      <dgm:spPr/>
      <dgm:t>
        <a:bodyPr/>
        <a:lstStyle/>
        <a:p>
          <a:endParaRPr lang="sv-SE"/>
        </a:p>
      </dgm:t>
    </dgm:pt>
    <dgm:pt modelId="{EC827799-50F3-49EA-9A0C-300E48CAECEC}" type="sibTrans" cxnId="{8C7F7315-7CFB-4080-B5BD-38988227F594}">
      <dgm:prSet/>
      <dgm:spPr/>
      <dgm:t>
        <a:bodyPr/>
        <a:lstStyle/>
        <a:p>
          <a:endParaRPr lang="sv-SE"/>
        </a:p>
      </dgm:t>
    </dgm:pt>
    <dgm:pt modelId="{8F9BC376-F7BF-4198-8FD1-AF5A6DC5A36D}">
      <dgm:prSet phldrT="[Text]"/>
      <dgm:spPr>
        <a:ln>
          <a:solidFill>
            <a:schemeClr val="tx1"/>
          </a:solidFill>
        </a:ln>
      </dgm:spPr>
      <dgm:t>
        <a:bodyPr/>
        <a:lstStyle/>
        <a:p>
          <a:r>
            <a:rPr lang="sv-SE" dirty="0"/>
            <a:t>Low</a:t>
          </a:r>
        </a:p>
      </dgm:t>
    </dgm:pt>
    <dgm:pt modelId="{A507E310-2A1B-49C9-915B-5BA225118B06}" type="parTrans" cxnId="{E5A9997F-CC12-4D3A-A0B2-A0154949A849}">
      <dgm:prSet/>
      <dgm:spPr/>
      <dgm:t>
        <a:bodyPr/>
        <a:lstStyle/>
        <a:p>
          <a:endParaRPr lang="sv-SE"/>
        </a:p>
      </dgm:t>
    </dgm:pt>
    <dgm:pt modelId="{7A776D9E-2136-42FB-BA53-918BD2B2DDA7}" type="sibTrans" cxnId="{E5A9997F-CC12-4D3A-A0B2-A0154949A849}">
      <dgm:prSet/>
      <dgm:spPr/>
      <dgm:t>
        <a:bodyPr/>
        <a:lstStyle/>
        <a:p>
          <a:endParaRPr lang="sv-SE"/>
        </a:p>
      </dgm:t>
    </dgm:pt>
    <dgm:pt modelId="{7477E6A8-3FF8-4FE8-A0E4-5E9F78DA33D7}" type="pres">
      <dgm:prSet presAssocID="{AC9DDB38-FE2D-430F-A2EF-F97054DCDC4F}" presName="Name0" presStyleCnt="0">
        <dgm:presLayoutVars>
          <dgm:dir/>
          <dgm:resizeHandles val="exact"/>
        </dgm:presLayoutVars>
      </dgm:prSet>
      <dgm:spPr/>
    </dgm:pt>
    <dgm:pt modelId="{CA21F022-9DA5-4934-AFE2-01D827A3C57F}" type="pres">
      <dgm:prSet presAssocID="{661339A2-4E2B-40A1-B389-7030925BA875}" presName="composite" presStyleCnt="0"/>
      <dgm:spPr/>
    </dgm:pt>
    <dgm:pt modelId="{DEDBE0A3-17FB-4885-89B3-AEF71D0493F7}" type="pres">
      <dgm:prSet presAssocID="{661339A2-4E2B-40A1-B389-7030925BA875}" presName="rect1" presStyleLbl="trAlignAcc1" presStyleIdx="0" presStyleCnt="3">
        <dgm:presLayoutVars>
          <dgm:bulletEnabled val="1"/>
        </dgm:presLayoutVars>
      </dgm:prSet>
      <dgm:spPr/>
    </dgm:pt>
    <dgm:pt modelId="{41962541-6ED8-42C6-8957-E545748D8317}" type="pres">
      <dgm:prSet presAssocID="{661339A2-4E2B-40A1-B389-7030925BA875}" presName="rect2"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014" t="25935" r="30162" b="12328"/>
          </a:stretch>
        </a:blipFill>
      </dgm:spPr>
    </dgm:pt>
    <dgm:pt modelId="{01BB9987-50E5-4939-BD97-6A312079AAF3}" type="pres">
      <dgm:prSet presAssocID="{BAF6D894-1A42-48F8-9C76-E1B003E5BE70}" presName="sibTrans" presStyleCnt="0"/>
      <dgm:spPr/>
    </dgm:pt>
    <dgm:pt modelId="{100231F4-3844-426B-8B8C-C8DD7C7BF796}" type="pres">
      <dgm:prSet presAssocID="{C97B12DA-CF62-473E-89F6-0A198DC90293}" presName="composite" presStyleCnt="0"/>
      <dgm:spPr/>
    </dgm:pt>
    <dgm:pt modelId="{87018119-EFFE-47BB-AA1A-20CFC2DF80DD}" type="pres">
      <dgm:prSet presAssocID="{C97B12DA-CF62-473E-89F6-0A198DC90293}" presName="rect1" presStyleLbl="trAlignAcc1" presStyleIdx="1" presStyleCnt="3">
        <dgm:presLayoutVars>
          <dgm:bulletEnabled val="1"/>
        </dgm:presLayoutVars>
      </dgm:prSet>
      <dgm:spPr/>
    </dgm:pt>
    <dgm:pt modelId="{590CDA96-30B6-4FB2-B914-3263CCA60793}" type="pres">
      <dgm:prSet presAssocID="{C97B12DA-CF62-473E-89F6-0A198DC90293}" presName="rect2" presStyleLbl="fgImgPlace1" presStyleIdx="1" presStyleCnt="3" custLinFactNeighborX="-8395" custLinFactNeighborY="5059"/>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5599" t="21461" r="24922" b="21350"/>
          </a:stretch>
        </a:blipFill>
      </dgm:spPr>
    </dgm:pt>
    <dgm:pt modelId="{34B1F833-C83F-4941-AC10-F7D246F5CCC9}" type="pres">
      <dgm:prSet presAssocID="{EC827799-50F3-49EA-9A0C-300E48CAECEC}" presName="sibTrans" presStyleCnt="0"/>
      <dgm:spPr/>
    </dgm:pt>
    <dgm:pt modelId="{930C03CC-9FFE-4E43-87EE-4A14B115C719}" type="pres">
      <dgm:prSet presAssocID="{8F9BC376-F7BF-4198-8FD1-AF5A6DC5A36D}" presName="composite" presStyleCnt="0"/>
      <dgm:spPr/>
    </dgm:pt>
    <dgm:pt modelId="{5120183A-FC9A-49DE-A149-B79BF34C90FD}" type="pres">
      <dgm:prSet presAssocID="{8F9BC376-F7BF-4198-8FD1-AF5A6DC5A36D}" presName="rect1" presStyleLbl="trAlignAcc1" presStyleIdx="2" presStyleCnt="3">
        <dgm:presLayoutVars>
          <dgm:bulletEnabled val="1"/>
        </dgm:presLayoutVars>
      </dgm:prSet>
      <dgm:spPr/>
    </dgm:pt>
    <dgm:pt modelId="{A4C69034-C659-4114-AFF9-61348B3EB30A}" type="pres">
      <dgm:prSet presAssocID="{8F9BC376-F7BF-4198-8FD1-AF5A6DC5A36D}" presName="rect2" presStyleLbl="fgImgPlace1" presStyleIdx="2"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39184" t="25742" r="31332" b="17058"/>
          </a:stretch>
        </a:blipFill>
      </dgm:spPr>
    </dgm:pt>
  </dgm:ptLst>
  <dgm:cxnLst>
    <dgm:cxn modelId="{8C7F7315-7CFB-4080-B5BD-38988227F594}" srcId="{AC9DDB38-FE2D-430F-A2EF-F97054DCDC4F}" destId="{C97B12DA-CF62-473E-89F6-0A198DC90293}" srcOrd="1" destOrd="0" parTransId="{9B55A4DF-058F-459F-9374-D1C6B9F51530}" sibTransId="{EC827799-50F3-49EA-9A0C-300E48CAECEC}"/>
    <dgm:cxn modelId="{779C4026-5D57-4712-9CB0-DF44E48B8640}" srcId="{AC9DDB38-FE2D-430F-A2EF-F97054DCDC4F}" destId="{661339A2-4E2B-40A1-B389-7030925BA875}" srcOrd="0" destOrd="0" parTransId="{551D786B-384E-451A-A156-751D0D589B8D}" sibTransId="{BAF6D894-1A42-48F8-9C76-E1B003E5BE70}"/>
    <dgm:cxn modelId="{4768B83E-C93B-4BE7-9C69-CFA490C1EC87}" type="presOf" srcId="{C97B12DA-CF62-473E-89F6-0A198DC90293}" destId="{87018119-EFFE-47BB-AA1A-20CFC2DF80DD}" srcOrd="0" destOrd="0" presId="urn:microsoft.com/office/officeart/2008/layout/PictureStrips"/>
    <dgm:cxn modelId="{A4112676-7734-46FB-9BE6-5042633765E0}" type="presOf" srcId="{8F9BC376-F7BF-4198-8FD1-AF5A6DC5A36D}" destId="{5120183A-FC9A-49DE-A149-B79BF34C90FD}" srcOrd="0" destOrd="0" presId="urn:microsoft.com/office/officeart/2008/layout/PictureStrips"/>
    <dgm:cxn modelId="{E7001758-2480-44CA-8DB3-C00401D56D95}" type="presOf" srcId="{661339A2-4E2B-40A1-B389-7030925BA875}" destId="{DEDBE0A3-17FB-4885-89B3-AEF71D0493F7}" srcOrd="0" destOrd="0" presId="urn:microsoft.com/office/officeart/2008/layout/PictureStrips"/>
    <dgm:cxn modelId="{E5A9997F-CC12-4D3A-A0B2-A0154949A849}" srcId="{AC9DDB38-FE2D-430F-A2EF-F97054DCDC4F}" destId="{8F9BC376-F7BF-4198-8FD1-AF5A6DC5A36D}" srcOrd="2" destOrd="0" parTransId="{A507E310-2A1B-49C9-915B-5BA225118B06}" sibTransId="{7A776D9E-2136-42FB-BA53-918BD2B2DDA7}"/>
    <dgm:cxn modelId="{8D1ABCFE-58EF-4FA6-ADD4-80AFB1D409CE}" type="presOf" srcId="{AC9DDB38-FE2D-430F-A2EF-F97054DCDC4F}" destId="{7477E6A8-3FF8-4FE8-A0E4-5E9F78DA33D7}" srcOrd="0" destOrd="0" presId="urn:microsoft.com/office/officeart/2008/layout/PictureStrips"/>
    <dgm:cxn modelId="{D4B9D720-97F4-40DD-B636-B084867F876D}" type="presParOf" srcId="{7477E6A8-3FF8-4FE8-A0E4-5E9F78DA33D7}" destId="{CA21F022-9DA5-4934-AFE2-01D827A3C57F}" srcOrd="0" destOrd="0" presId="urn:microsoft.com/office/officeart/2008/layout/PictureStrips"/>
    <dgm:cxn modelId="{AF9EE082-1624-4232-B25D-16B04D273A75}" type="presParOf" srcId="{CA21F022-9DA5-4934-AFE2-01D827A3C57F}" destId="{DEDBE0A3-17FB-4885-89B3-AEF71D0493F7}" srcOrd="0" destOrd="0" presId="urn:microsoft.com/office/officeart/2008/layout/PictureStrips"/>
    <dgm:cxn modelId="{DD7A5A30-B6A9-4993-A208-AF101276AD0D}" type="presParOf" srcId="{CA21F022-9DA5-4934-AFE2-01D827A3C57F}" destId="{41962541-6ED8-42C6-8957-E545748D8317}" srcOrd="1" destOrd="0" presId="urn:microsoft.com/office/officeart/2008/layout/PictureStrips"/>
    <dgm:cxn modelId="{5FB93769-FEF5-424F-8108-E20683585235}" type="presParOf" srcId="{7477E6A8-3FF8-4FE8-A0E4-5E9F78DA33D7}" destId="{01BB9987-50E5-4939-BD97-6A312079AAF3}" srcOrd="1" destOrd="0" presId="urn:microsoft.com/office/officeart/2008/layout/PictureStrips"/>
    <dgm:cxn modelId="{8264C11E-5499-47D1-9466-B7678AF535EC}" type="presParOf" srcId="{7477E6A8-3FF8-4FE8-A0E4-5E9F78DA33D7}" destId="{100231F4-3844-426B-8B8C-C8DD7C7BF796}" srcOrd="2" destOrd="0" presId="urn:microsoft.com/office/officeart/2008/layout/PictureStrips"/>
    <dgm:cxn modelId="{9C6F6F58-1A14-4BDE-9008-6FD6193EF7DE}" type="presParOf" srcId="{100231F4-3844-426B-8B8C-C8DD7C7BF796}" destId="{87018119-EFFE-47BB-AA1A-20CFC2DF80DD}" srcOrd="0" destOrd="0" presId="urn:microsoft.com/office/officeart/2008/layout/PictureStrips"/>
    <dgm:cxn modelId="{1FFE1F4C-1CE2-40D6-86C7-67FE6EDEBF3E}" type="presParOf" srcId="{100231F4-3844-426B-8B8C-C8DD7C7BF796}" destId="{590CDA96-30B6-4FB2-B914-3263CCA60793}" srcOrd="1" destOrd="0" presId="urn:microsoft.com/office/officeart/2008/layout/PictureStrips"/>
    <dgm:cxn modelId="{F067E759-593B-4C08-AFFA-653BAA0B1FC9}" type="presParOf" srcId="{7477E6A8-3FF8-4FE8-A0E4-5E9F78DA33D7}" destId="{34B1F833-C83F-4941-AC10-F7D246F5CCC9}" srcOrd="3" destOrd="0" presId="urn:microsoft.com/office/officeart/2008/layout/PictureStrips"/>
    <dgm:cxn modelId="{C51AEDDE-6340-4BCB-AD4B-903D06C886FF}" type="presParOf" srcId="{7477E6A8-3FF8-4FE8-A0E4-5E9F78DA33D7}" destId="{930C03CC-9FFE-4E43-87EE-4A14B115C719}" srcOrd="4" destOrd="0" presId="urn:microsoft.com/office/officeart/2008/layout/PictureStrips"/>
    <dgm:cxn modelId="{61D042B3-AE0C-4D45-982E-3D78AB01BD35}" type="presParOf" srcId="{930C03CC-9FFE-4E43-87EE-4A14B115C719}" destId="{5120183A-FC9A-49DE-A149-B79BF34C90FD}" srcOrd="0" destOrd="0" presId="urn:microsoft.com/office/officeart/2008/layout/PictureStrips"/>
    <dgm:cxn modelId="{F6F99710-90E9-4F75-8024-8EDD6DD5601B}" type="presParOf" srcId="{930C03CC-9FFE-4E43-87EE-4A14B115C719}" destId="{A4C69034-C659-4114-AFF9-61348B3EB30A}" srcOrd="1" destOrd="0" presId="urn:microsoft.com/office/officeart/2008/layout/PictureStrip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3936E1-DD51-45D2-84EF-A315B67EF5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333EDC0-1046-454D-993E-88880312D5B4}">
      <dgm:prSet/>
      <dgm:spPr/>
      <dgm:t>
        <a:bodyPr/>
        <a:lstStyle/>
        <a:p>
          <a:pPr>
            <a:lnSpc>
              <a:spcPct val="100000"/>
            </a:lnSpc>
          </a:pPr>
          <a:r>
            <a:rPr lang="en-US" dirty="0"/>
            <a:t>16 new admin roles recently shipped, more on the way. </a:t>
          </a:r>
          <a:br>
            <a:rPr lang="en-US" dirty="0"/>
          </a:br>
          <a:r>
            <a:rPr lang="en-US" dirty="0"/>
            <a:t>A total of 63 available</a:t>
          </a:r>
        </a:p>
      </dgm:t>
    </dgm:pt>
    <dgm:pt modelId="{BB0B38B8-EB74-4909-9FAB-8DB8DC1EFAA1}" type="parTrans" cxnId="{F33B10AF-B8AC-4CC7-B3CF-6C68AB75CA7D}">
      <dgm:prSet/>
      <dgm:spPr/>
      <dgm:t>
        <a:bodyPr/>
        <a:lstStyle/>
        <a:p>
          <a:endParaRPr lang="en-US"/>
        </a:p>
      </dgm:t>
    </dgm:pt>
    <dgm:pt modelId="{31F0334A-EF70-488A-8583-8B7AE355CD15}" type="sibTrans" cxnId="{F33B10AF-B8AC-4CC7-B3CF-6C68AB75CA7D}">
      <dgm:prSet/>
      <dgm:spPr/>
      <dgm:t>
        <a:bodyPr/>
        <a:lstStyle/>
        <a:p>
          <a:endParaRPr lang="en-US"/>
        </a:p>
      </dgm:t>
    </dgm:pt>
    <dgm:pt modelId="{2D65D670-0D9D-47E1-931A-FCA2B53939BD}">
      <dgm:prSet/>
      <dgm:spPr/>
      <dgm:t>
        <a:bodyPr/>
        <a:lstStyle/>
        <a:p>
          <a:pPr>
            <a:lnSpc>
              <a:spcPct val="100000"/>
            </a:lnSpc>
          </a:pPr>
          <a:r>
            <a:rPr lang="en-US"/>
            <a:t>Still some places that require Global Admin. Azure AD top priority is addressing this</a:t>
          </a:r>
        </a:p>
      </dgm:t>
    </dgm:pt>
    <dgm:pt modelId="{7BBD3C5A-9AF4-4BC0-831A-B36CDA15BF80}" type="parTrans" cxnId="{6F7B5FBF-F83F-472C-A5C7-B3B68432E4AD}">
      <dgm:prSet/>
      <dgm:spPr/>
      <dgm:t>
        <a:bodyPr/>
        <a:lstStyle/>
        <a:p>
          <a:endParaRPr lang="en-US"/>
        </a:p>
      </dgm:t>
    </dgm:pt>
    <dgm:pt modelId="{052CC043-19AB-427D-BFE0-2D9C883A6949}" type="sibTrans" cxnId="{6F7B5FBF-F83F-472C-A5C7-B3B68432E4AD}">
      <dgm:prSet/>
      <dgm:spPr/>
      <dgm:t>
        <a:bodyPr/>
        <a:lstStyle/>
        <a:p>
          <a:endParaRPr lang="en-US"/>
        </a:p>
      </dgm:t>
    </dgm:pt>
    <dgm:pt modelId="{36F10DFF-F39E-455A-9BAD-C949EF59D6FF}">
      <dgm:prSet/>
      <dgm:spPr/>
      <dgm:t>
        <a:bodyPr/>
        <a:lstStyle/>
        <a:p>
          <a:pPr>
            <a:lnSpc>
              <a:spcPct val="100000"/>
            </a:lnSpc>
          </a:pPr>
          <a:r>
            <a:rPr lang="en-US"/>
            <a:t>In the pipeline is support for </a:t>
          </a:r>
        </a:p>
      </dgm:t>
    </dgm:pt>
    <dgm:pt modelId="{5920F9A5-B434-493D-8EB3-2C517827489F}" type="parTrans" cxnId="{07101988-3F9A-4A1D-B119-F819C6FCEA07}">
      <dgm:prSet/>
      <dgm:spPr/>
      <dgm:t>
        <a:bodyPr/>
        <a:lstStyle/>
        <a:p>
          <a:endParaRPr lang="en-US"/>
        </a:p>
      </dgm:t>
    </dgm:pt>
    <dgm:pt modelId="{CCA2D54E-23B0-4339-8246-35FD7F2D2F0B}" type="sibTrans" cxnId="{07101988-3F9A-4A1D-B119-F819C6FCEA07}">
      <dgm:prSet/>
      <dgm:spPr/>
      <dgm:t>
        <a:bodyPr/>
        <a:lstStyle/>
        <a:p>
          <a:endParaRPr lang="en-US"/>
        </a:p>
      </dgm:t>
    </dgm:pt>
    <dgm:pt modelId="{CB3A5D08-2C78-4783-8619-09674BA5EC2A}">
      <dgm:prSet/>
      <dgm:spPr/>
      <dgm:t>
        <a:bodyPr/>
        <a:lstStyle/>
        <a:p>
          <a:pPr>
            <a:lnSpc>
              <a:spcPct val="100000"/>
            </a:lnSpc>
          </a:pPr>
          <a:r>
            <a:rPr lang="en-US" dirty="0"/>
            <a:t>Custom roles</a:t>
          </a:r>
        </a:p>
      </dgm:t>
    </dgm:pt>
    <dgm:pt modelId="{8835FF20-CF0E-459F-B784-9C635F99DD12}" type="parTrans" cxnId="{BFD2059A-1EA8-48C6-B193-3B1B39DE2C47}">
      <dgm:prSet/>
      <dgm:spPr/>
      <dgm:t>
        <a:bodyPr/>
        <a:lstStyle/>
        <a:p>
          <a:endParaRPr lang="en-US"/>
        </a:p>
      </dgm:t>
    </dgm:pt>
    <dgm:pt modelId="{77716295-A8ED-4403-9B03-9F798C900541}" type="sibTrans" cxnId="{BFD2059A-1EA8-48C6-B193-3B1B39DE2C47}">
      <dgm:prSet/>
      <dgm:spPr/>
      <dgm:t>
        <a:bodyPr/>
        <a:lstStyle/>
        <a:p>
          <a:endParaRPr lang="en-US"/>
        </a:p>
      </dgm:t>
    </dgm:pt>
    <dgm:pt modelId="{45733A5D-D8EB-495A-B8EF-E647C7501459}">
      <dgm:prSet/>
      <dgm:spPr/>
      <dgm:t>
        <a:bodyPr/>
        <a:lstStyle/>
        <a:p>
          <a:pPr>
            <a:lnSpc>
              <a:spcPct val="100000"/>
            </a:lnSpc>
          </a:pPr>
          <a:r>
            <a:rPr lang="en-US" dirty="0"/>
            <a:t>Departmental scoping</a:t>
          </a:r>
        </a:p>
      </dgm:t>
    </dgm:pt>
    <dgm:pt modelId="{DF15111B-21FA-43BA-B2A3-CD96FED757FB}" type="parTrans" cxnId="{97E4CA4F-9E6E-4C11-88E9-10853BBE0F48}">
      <dgm:prSet/>
      <dgm:spPr/>
      <dgm:t>
        <a:bodyPr/>
        <a:lstStyle/>
        <a:p>
          <a:endParaRPr lang="en-US"/>
        </a:p>
      </dgm:t>
    </dgm:pt>
    <dgm:pt modelId="{5DB0D60A-5E6E-43FC-9ADB-B41FFE814239}" type="sibTrans" cxnId="{97E4CA4F-9E6E-4C11-88E9-10853BBE0F48}">
      <dgm:prSet/>
      <dgm:spPr/>
      <dgm:t>
        <a:bodyPr/>
        <a:lstStyle/>
        <a:p>
          <a:endParaRPr lang="en-US"/>
        </a:p>
      </dgm:t>
    </dgm:pt>
    <dgm:pt modelId="{1201EC58-976D-49CF-98C1-27961511B7CB}">
      <dgm:prSet/>
      <dgm:spPr/>
      <dgm:t>
        <a:bodyPr/>
        <a:lstStyle/>
        <a:p>
          <a:pPr>
            <a:lnSpc>
              <a:spcPct val="100000"/>
            </a:lnSpc>
          </a:pPr>
          <a:r>
            <a:rPr lang="en-US" dirty="0"/>
            <a:t>Groups as members of roles</a:t>
          </a:r>
        </a:p>
      </dgm:t>
    </dgm:pt>
    <dgm:pt modelId="{C604B645-FE29-422E-9088-0DEA3C1F3421}" type="parTrans" cxnId="{21DAAA2E-FC4A-4A09-A3E6-490089064A2A}">
      <dgm:prSet/>
      <dgm:spPr/>
      <dgm:t>
        <a:bodyPr/>
        <a:lstStyle/>
        <a:p>
          <a:endParaRPr lang="en-US"/>
        </a:p>
      </dgm:t>
    </dgm:pt>
    <dgm:pt modelId="{63EF8E87-5CF4-4C2C-8E3D-841FA9CD771F}" type="sibTrans" cxnId="{21DAAA2E-FC4A-4A09-A3E6-490089064A2A}">
      <dgm:prSet/>
      <dgm:spPr/>
      <dgm:t>
        <a:bodyPr/>
        <a:lstStyle/>
        <a:p>
          <a:endParaRPr lang="en-US"/>
        </a:p>
      </dgm:t>
    </dgm:pt>
    <dgm:pt modelId="{C542140E-BBD2-4B78-A693-702D5DDFF478}" type="pres">
      <dgm:prSet presAssocID="{573936E1-DD51-45D2-84EF-A315B67EF53A}" presName="root" presStyleCnt="0">
        <dgm:presLayoutVars>
          <dgm:dir/>
          <dgm:resizeHandles val="exact"/>
        </dgm:presLayoutVars>
      </dgm:prSet>
      <dgm:spPr/>
    </dgm:pt>
    <dgm:pt modelId="{0DC89592-E10A-46AB-816D-B76BE99027A3}" type="pres">
      <dgm:prSet presAssocID="{A333EDC0-1046-454D-993E-88880312D5B4}" presName="compNode" presStyleCnt="0"/>
      <dgm:spPr/>
    </dgm:pt>
    <dgm:pt modelId="{1A026EAF-48B2-44D3-A731-04C792C97F9F}" type="pres">
      <dgm:prSet presAssocID="{A333EDC0-1046-454D-993E-88880312D5B4}" presName="bgRect" presStyleLbl="bgShp" presStyleIdx="0" presStyleCnt="3"/>
      <dgm:spPr/>
    </dgm:pt>
    <dgm:pt modelId="{850126A7-5200-4C44-9C83-EF1BAF7D966E}" type="pres">
      <dgm:prSet presAssocID="{A333EDC0-1046-454D-993E-88880312D5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trolley"/>
        </a:ext>
      </dgm:extLst>
    </dgm:pt>
    <dgm:pt modelId="{A033AA1C-C6E9-4B20-B7A5-E2F5687D6FD8}" type="pres">
      <dgm:prSet presAssocID="{A333EDC0-1046-454D-993E-88880312D5B4}" presName="spaceRect" presStyleCnt="0"/>
      <dgm:spPr/>
    </dgm:pt>
    <dgm:pt modelId="{C5D3E53B-C1F5-48F5-8AF5-BEC916D087CE}" type="pres">
      <dgm:prSet presAssocID="{A333EDC0-1046-454D-993E-88880312D5B4}" presName="parTx" presStyleLbl="revTx" presStyleIdx="0" presStyleCnt="4">
        <dgm:presLayoutVars>
          <dgm:chMax val="0"/>
          <dgm:chPref val="0"/>
        </dgm:presLayoutVars>
      </dgm:prSet>
      <dgm:spPr/>
    </dgm:pt>
    <dgm:pt modelId="{A61228FE-865D-40DD-BBA8-763DF662F8D0}" type="pres">
      <dgm:prSet presAssocID="{31F0334A-EF70-488A-8583-8B7AE355CD15}" presName="sibTrans" presStyleCnt="0"/>
      <dgm:spPr/>
    </dgm:pt>
    <dgm:pt modelId="{A4D1FDD4-B0BC-4735-935D-13328E00C039}" type="pres">
      <dgm:prSet presAssocID="{2D65D670-0D9D-47E1-931A-FCA2B53939BD}" presName="compNode" presStyleCnt="0"/>
      <dgm:spPr/>
    </dgm:pt>
    <dgm:pt modelId="{4377B933-75AC-49A5-B742-4403652D0CE6}" type="pres">
      <dgm:prSet presAssocID="{2D65D670-0D9D-47E1-931A-FCA2B53939BD}" presName="bgRect" presStyleLbl="bgShp" presStyleIdx="1" presStyleCnt="3"/>
      <dgm:spPr/>
    </dgm:pt>
    <dgm:pt modelId="{6819C011-D7C2-49C0-B005-A88915194914}" type="pres">
      <dgm:prSet presAssocID="{2D65D670-0D9D-47E1-931A-FCA2B53939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738C5435-EABC-47AE-B593-83D7BD1A9252}" type="pres">
      <dgm:prSet presAssocID="{2D65D670-0D9D-47E1-931A-FCA2B53939BD}" presName="spaceRect" presStyleCnt="0"/>
      <dgm:spPr/>
    </dgm:pt>
    <dgm:pt modelId="{97D0BCC7-A68F-49AA-991A-EB26665F79DB}" type="pres">
      <dgm:prSet presAssocID="{2D65D670-0D9D-47E1-931A-FCA2B53939BD}" presName="parTx" presStyleLbl="revTx" presStyleIdx="1" presStyleCnt="4">
        <dgm:presLayoutVars>
          <dgm:chMax val="0"/>
          <dgm:chPref val="0"/>
        </dgm:presLayoutVars>
      </dgm:prSet>
      <dgm:spPr/>
    </dgm:pt>
    <dgm:pt modelId="{580DE12E-0942-4968-8C38-592F752A7CFE}" type="pres">
      <dgm:prSet presAssocID="{052CC043-19AB-427D-BFE0-2D9C883A6949}" presName="sibTrans" presStyleCnt="0"/>
      <dgm:spPr/>
    </dgm:pt>
    <dgm:pt modelId="{28303AE4-AF7D-41CF-A4BF-DFBEF1C51055}" type="pres">
      <dgm:prSet presAssocID="{36F10DFF-F39E-455A-9BAD-C949EF59D6FF}" presName="compNode" presStyleCnt="0"/>
      <dgm:spPr/>
    </dgm:pt>
    <dgm:pt modelId="{66CBD1A8-08D0-4F78-937B-54B5DF8998FC}" type="pres">
      <dgm:prSet presAssocID="{36F10DFF-F39E-455A-9BAD-C949EF59D6FF}" presName="bgRect" presStyleLbl="bgShp" presStyleIdx="2" presStyleCnt="3"/>
      <dgm:spPr/>
    </dgm:pt>
    <dgm:pt modelId="{32AF8DF3-2690-492B-AC57-514093B45B8F}" type="pres">
      <dgm:prSet presAssocID="{36F10DFF-F39E-455A-9BAD-C949EF59D6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7B413399-7AC7-47BF-A040-CF4C74A95A44}" type="pres">
      <dgm:prSet presAssocID="{36F10DFF-F39E-455A-9BAD-C949EF59D6FF}" presName="spaceRect" presStyleCnt="0"/>
      <dgm:spPr/>
    </dgm:pt>
    <dgm:pt modelId="{E1460687-610A-4B66-B14E-77C562964320}" type="pres">
      <dgm:prSet presAssocID="{36F10DFF-F39E-455A-9BAD-C949EF59D6FF}" presName="parTx" presStyleLbl="revTx" presStyleIdx="2" presStyleCnt="4">
        <dgm:presLayoutVars>
          <dgm:chMax val="0"/>
          <dgm:chPref val="0"/>
        </dgm:presLayoutVars>
      </dgm:prSet>
      <dgm:spPr/>
    </dgm:pt>
    <dgm:pt modelId="{E5BAF5FC-0E9D-47BD-8372-B62FE9CEDDB3}" type="pres">
      <dgm:prSet presAssocID="{36F10DFF-F39E-455A-9BAD-C949EF59D6FF}" presName="desTx" presStyleLbl="revTx" presStyleIdx="3" presStyleCnt="4">
        <dgm:presLayoutVars/>
      </dgm:prSet>
      <dgm:spPr/>
    </dgm:pt>
  </dgm:ptLst>
  <dgm:cxnLst>
    <dgm:cxn modelId="{1AC60101-F057-4E0C-BAE6-909C35554EA9}" type="presOf" srcId="{573936E1-DD51-45D2-84EF-A315B67EF53A}" destId="{C542140E-BBD2-4B78-A693-702D5DDFF478}" srcOrd="0" destOrd="0" presId="urn:microsoft.com/office/officeart/2018/2/layout/IconVerticalSolidList"/>
    <dgm:cxn modelId="{1AC32C1F-11E2-4A79-A78C-EC637FB40346}" type="presOf" srcId="{45733A5D-D8EB-495A-B8EF-E647C7501459}" destId="{E5BAF5FC-0E9D-47BD-8372-B62FE9CEDDB3}" srcOrd="0" destOrd="1" presId="urn:microsoft.com/office/officeart/2018/2/layout/IconVerticalSolidList"/>
    <dgm:cxn modelId="{21DAAA2E-FC4A-4A09-A3E6-490089064A2A}" srcId="{36F10DFF-F39E-455A-9BAD-C949EF59D6FF}" destId="{1201EC58-976D-49CF-98C1-27961511B7CB}" srcOrd="2" destOrd="0" parTransId="{C604B645-FE29-422E-9088-0DEA3C1F3421}" sibTransId="{63EF8E87-5CF4-4C2C-8E3D-841FA9CD771F}"/>
    <dgm:cxn modelId="{97E4CA4F-9E6E-4C11-88E9-10853BBE0F48}" srcId="{36F10DFF-F39E-455A-9BAD-C949EF59D6FF}" destId="{45733A5D-D8EB-495A-B8EF-E647C7501459}" srcOrd="1" destOrd="0" parTransId="{DF15111B-21FA-43BA-B2A3-CD96FED757FB}" sibTransId="{5DB0D60A-5E6E-43FC-9ADB-B41FFE814239}"/>
    <dgm:cxn modelId="{CB87C083-97BE-433B-86A1-D5D05C1FDF4F}" type="presOf" srcId="{36F10DFF-F39E-455A-9BAD-C949EF59D6FF}" destId="{E1460687-610A-4B66-B14E-77C562964320}" srcOrd="0" destOrd="0" presId="urn:microsoft.com/office/officeart/2018/2/layout/IconVerticalSolidList"/>
    <dgm:cxn modelId="{07101988-3F9A-4A1D-B119-F819C6FCEA07}" srcId="{573936E1-DD51-45D2-84EF-A315B67EF53A}" destId="{36F10DFF-F39E-455A-9BAD-C949EF59D6FF}" srcOrd="2" destOrd="0" parTransId="{5920F9A5-B434-493D-8EB3-2C517827489F}" sibTransId="{CCA2D54E-23B0-4339-8246-35FD7F2D2F0B}"/>
    <dgm:cxn modelId="{6855138B-9129-4B84-9FC6-1C4BDA293BB3}" type="presOf" srcId="{2D65D670-0D9D-47E1-931A-FCA2B53939BD}" destId="{97D0BCC7-A68F-49AA-991A-EB26665F79DB}" srcOrd="0" destOrd="0" presId="urn:microsoft.com/office/officeart/2018/2/layout/IconVerticalSolidList"/>
    <dgm:cxn modelId="{BFD2059A-1EA8-48C6-B193-3B1B39DE2C47}" srcId="{36F10DFF-F39E-455A-9BAD-C949EF59D6FF}" destId="{CB3A5D08-2C78-4783-8619-09674BA5EC2A}" srcOrd="0" destOrd="0" parTransId="{8835FF20-CF0E-459F-B784-9C635F99DD12}" sibTransId="{77716295-A8ED-4403-9B03-9F798C900541}"/>
    <dgm:cxn modelId="{FB384D9C-86FA-4538-A202-7733845647B6}" type="presOf" srcId="{CB3A5D08-2C78-4783-8619-09674BA5EC2A}" destId="{E5BAF5FC-0E9D-47BD-8372-B62FE9CEDDB3}" srcOrd="0" destOrd="0" presId="urn:microsoft.com/office/officeart/2018/2/layout/IconVerticalSolidList"/>
    <dgm:cxn modelId="{9648B7AC-7EAD-416D-9045-7581C67318E7}" type="presOf" srcId="{1201EC58-976D-49CF-98C1-27961511B7CB}" destId="{E5BAF5FC-0E9D-47BD-8372-B62FE9CEDDB3}" srcOrd="0" destOrd="2" presId="urn:microsoft.com/office/officeart/2018/2/layout/IconVerticalSolidList"/>
    <dgm:cxn modelId="{203EE1AC-5027-4A4E-A223-DA3F44597137}" type="presOf" srcId="{A333EDC0-1046-454D-993E-88880312D5B4}" destId="{C5D3E53B-C1F5-48F5-8AF5-BEC916D087CE}" srcOrd="0" destOrd="0" presId="urn:microsoft.com/office/officeart/2018/2/layout/IconVerticalSolidList"/>
    <dgm:cxn modelId="{F33B10AF-B8AC-4CC7-B3CF-6C68AB75CA7D}" srcId="{573936E1-DD51-45D2-84EF-A315B67EF53A}" destId="{A333EDC0-1046-454D-993E-88880312D5B4}" srcOrd="0" destOrd="0" parTransId="{BB0B38B8-EB74-4909-9FAB-8DB8DC1EFAA1}" sibTransId="{31F0334A-EF70-488A-8583-8B7AE355CD15}"/>
    <dgm:cxn modelId="{6F7B5FBF-F83F-472C-A5C7-B3B68432E4AD}" srcId="{573936E1-DD51-45D2-84EF-A315B67EF53A}" destId="{2D65D670-0D9D-47E1-931A-FCA2B53939BD}" srcOrd="1" destOrd="0" parTransId="{7BBD3C5A-9AF4-4BC0-831A-B36CDA15BF80}" sibTransId="{052CC043-19AB-427D-BFE0-2D9C883A6949}"/>
    <dgm:cxn modelId="{9A65ABBD-3252-47BF-93D0-0E429C69645A}" type="presParOf" srcId="{C542140E-BBD2-4B78-A693-702D5DDFF478}" destId="{0DC89592-E10A-46AB-816D-B76BE99027A3}" srcOrd="0" destOrd="0" presId="urn:microsoft.com/office/officeart/2018/2/layout/IconVerticalSolidList"/>
    <dgm:cxn modelId="{D8B324E9-7571-4EDF-AB61-51C970392443}" type="presParOf" srcId="{0DC89592-E10A-46AB-816D-B76BE99027A3}" destId="{1A026EAF-48B2-44D3-A731-04C792C97F9F}" srcOrd="0" destOrd="0" presId="urn:microsoft.com/office/officeart/2018/2/layout/IconVerticalSolidList"/>
    <dgm:cxn modelId="{99AAA2F0-F47E-4976-B587-FC9C8FC89FD3}" type="presParOf" srcId="{0DC89592-E10A-46AB-816D-B76BE99027A3}" destId="{850126A7-5200-4C44-9C83-EF1BAF7D966E}" srcOrd="1" destOrd="0" presId="urn:microsoft.com/office/officeart/2018/2/layout/IconVerticalSolidList"/>
    <dgm:cxn modelId="{7FB31190-5EE7-4DC7-BF71-CE0C0AB087F3}" type="presParOf" srcId="{0DC89592-E10A-46AB-816D-B76BE99027A3}" destId="{A033AA1C-C6E9-4B20-B7A5-E2F5687D6FD8}" srcOrd="2" destOrd="0" presId="urn:microsoft.com/office/officeart/2018/2/layout/IconVerticalSolidList"/>
    <dgm:cxn modelId="{772142C0-EB77-4862-8E3B-CE79E3429405}" type="presParOf" srcId="{0DC89592-E10A-46AB-816D-B76BE99027A3}" destId="{C5D3E53B-C1F5-48F5-8AF5-BEC916D087CE}" srcOrd="3" destOrd="0" presId="urn:microsoft.com/office/officeart/2018/2/layout/IconVerticalSolidList"/>
    <dgm:cxn modelId="{2746C6B8-D6DE-41DE-B432-D94422CF5575}" type="presParOf" srcId="{C542140E-BBD2-4B78-A693-702D5DDFF478}" destId="{A61228FE-865D-40DD-BBA8-763DF662F8D0}" srcOrd="1" destOrd="0" presId="urn:microsoft.com/office/officeart/2018/2/layout/IconVerticalSolidList"/>
    <dgm:cxn modelId="{36CB6699-3A19-4210-9DC1-203233A5FA51}" type="presParOf" srcId="{C542140E-BBD2-4B78-A693-702D5DDFF478}" destId="{A4D1FDD4-B0BC-4735-935D-13328E00C039}" srcOrd="2" destOrd="0" presId="urn:microsoft.com/office/officeart/2018/2/layout/IconVerticalSolidList"/>
    <dgm:cxn modelId="{9D4F612C-1FA9-4131-B098-4C9F849BA8F2}" type="presParOf" srcId="{A4D1FDD4-B0BC-4735-935D-13328E00C039}" destId="{4377B933-75AC-49A5-B742-4403652D0CE6}" srcOrd="0" destOrd="0" presId="urn:microsoft.com/office/officeart/2018/2/layout/IconVerticalSolidList"/>
    <dgm:cxn modelId="{FCE08F5F-FBF4-4F2F-9FBB-BE416A5A5154}" type="presParOf" srcId="{A4D1FDD4-B0BC-4735-935D-13328E00C039}" destId="{6819C011-D7C2-49C0-B005-A88915194914}" srcOrd="1" destOrd="0" presId="urn:microsoft.com/office/officeart/2018/2/layout/IconVerticalSolidList"/>
    <dgm:cxn modelId="{74178085-67D5-4772-B9BE-9FAD8D200225}" type="presParOf" srcId="{A4D1FDD4-B0BC-4735-935D-13328E00C039}" destId="{738C5435-EABC-47AE-B593-83D7BD1A9252}" srcOrd="2" destOrd="0" presId="urn:microsoft.com/office/officeart/2018/2/layout/IconVerticalSolidList"/>
    <dgm:cxn modelId="{078E15D4-24F0-47D0-838A-FB1A7A135625}" type="presParOf" srcId="{A4D1FDD4-B0BC-4735-935D-13328E00C039}" destId="{97D0BCC7-A68F-49AA-991A-EB26665F79DB}" srcOrd="3" destOrd="0" presId="urn:microsoft.com/office/officeart/2018/2/layout/IconVerticalSolidList"/>
    <dgm:cxn modelId="{6814DE69-EE4B-4C36-8714-D66A6647DE68}" type="presParOf" srcId="{C542140E-BBD2-4B78-A693-702D5DDFF478}" destId="{580DE12E-0942-4968-8C38-592F752A7CFE}" srcOrd="3" destOrd="0" presId="urn:microsoft.com/office/officeart/2018/2/layout/IconVerticalSolidList"/>
    <dgm:cxn modelId="{33133B17-FE6E-4E37-9686-5C4893633B7F}" type="presParOf" srcId="{C542140E-BBD2-4B78-A693-702D5DDFF478}" destId="{28303AE4-AF7D-41CF-A4BF-DFBEF1C51055}" srcOrd="4" destOrd="0" presId="urn:microsoft.com/office/officeart/2018/2/layout/IconVerticalSolidList"/>
    <dgm:cxn modelId="{6E791945-130C-43B1-A2A1-737F1B8E5F87}" type="presParOf" srcId="{28303AE4-AF7D-41CF-A4BF-DFBEF1C51055}" destId="{66CBD1A8-08D0-4F78-937B-54B5DF8998FC}" srcOrd="0" destOrd="0" presId="urn:microsoft.com/office/officeart/2018/2/layout/IconVerticalSolidList"/>
    <dgm:cxn modelId="{BD0658E3-1DEA-4F1C-83C7-7FCC5F26734A}" type="presParOf" srcId="{28303AE4-AF7D-41CF-A4BF-DFBEF1C51055}" destId="{32AF8DF3-2690-492B-AC57-514093B45B8F}" srcOrd="1" destOrd="0" presId="urn:microsoft.com/office/officeart/2018/2/layout/IconVerticalSolidList"/>
    <dgm:cxn modelId="{DD1DF168-55D9-4B06-AC13-6847F3C717ED}" type="presParOf" srcId="{28303AE4-AF7D-41CF-A4BF-DFBEF1C51055}" destId="{7B413399-7AC7-47BF-A040-CF4C74A95A44}" srcOrd="2" destOrd="0" presId="urn:microsoft.com/office/officeart/2018/2/layout/IconVerticalSolidList"/>
    <dgm:cxn modelId="{1B8EEF3A-6E4D-4868-B2AE-EAC516F7F03C}" type="presParOf" srcId="{28303AE4-AF7D-41CF-A4BF-DFBEF1C51055}" destId="{E1460687-610A-4B66-B14E-77C562964320}" srcOrd="3" destOrd="0" presId="urn:microsoft.com/office/officeart/2018/2/layout/IconVerticalSolidList"/>
    <dgm:cxn modelId="{594F1686-D48C-47EF-A2DC-299957679A87}" type="presParOf" srcId="{28303AE4-AF7D-41CF-A4BF-DFBEF1C51055}" destId="{E5BAF5FC-0E9D-47BD-8372-B62FE9CEDDB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ECB5B-96CE-4323-BD0B-C3AC2D0082A3}">
      <dsp:nvSpPr>
        <dsp:cNvPr id="0" name=""/>
        <dsp:cNvSpPr/>
      </dsp:nvSpPr>
      <dsp:spPr>
        <a:xfrm>
          <a:off x="679050" y="578168"/>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09A46A-40D3-445C-BD68-6B1F040F4782}">
      <dsp:nvSpPr>
        <dsp:cNvPr id="0" name=""/>
        <dsp:cNvSpPr/>
      </dsp:nvSpPr>
      <dsp:spPr>
        <a:xfrm>
          <a:off x="1081237" y="980356"/>
          <a:ext cx="1082812" cy="108281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0038FB-E0CA-453B-9682-CCDECB089330}">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MAC</a:t>
          </a:r>
        </a:p>
      </dsp:txBody>
      <dsp:txXfrm>
        <a:off x="75768" y="3053169"/>
        <a:ext cx="3093750" cy="720000"/>
      </dsp:txXfrm>
    </dsp:sp>
    <dsp:sp modelId="{2969F167-87B9-4620-9F4A-43DD1479409A}">
      <dsp:nvSpPr>
        <dsp:cNvPr id="0" name=""/>
        <dsp:cNvSpPr/>
      </dsp:nvSpPr>
      <dsp:spPr>
        <a:xfrm>
          <a:off x="4314206" y="578168"/>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1F7D8-3C1D-4004-9FB4-91BB4B235E5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C04827-BA0A-4407-8FF6-04A9E7692A9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DAC</a:t>
          </a:r>
        </a:p>
      </dsp:txBody>
      <dsp:txXfrm>
        <a:off x="3710925" y="3053169"/>
        <a:ext cx="3093750" cy="720000"/>
      </dsp:txXfrm>
    </dsp:sp>
    <dsp:sp modelId="{0F8887C3-61B4-402E-850D-24B8E8712C9E}">
      <dsp:nvSpPr>
        <dsp:cNvPr id="0" name=""/>
        <dsp:cNvSpPr/>
      </dsp:nvSpPr>
      <dsp:spPr>
        <a:xfrm>
          <a:off x="7949362" y="578168"/>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5CC309-C75C-41FD-B52A-5FF0245C557F}">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D3ECBA-875F-4903-971E-C711CFDA7AE3}">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RBAC</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40EA6-35AE-424E-9533-D070E537C494}">
      <dsp:nvSpPr>
        <dsp:cNvPr id="0" name=""/>
        <dsp:cNvSpPr/>
      </dsp:nvSpPr>
      <dsp:spPr>
        <a:xfrm>
          <a:off x="1313825" y="338592"/>
          <a:ext cx="2640142" cy="825044"/>
        </a:xfrm>
        <a:prstGeom prst="rect">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58830" tIns="118110" rIns="118110" bIns="118110" numCol="1" spcCol="1270" anchor="ctr" anchorCtr="0">
          <a:noAutofit/>
        </a:bodyPr>
        <a:lstStyle/>
        <a:p>
          <a:pPr marL="0" lvl="0" indent="0" algn="l" defTabSz="1377950">
            <a:lnSpc>
              <a:spcPct val="90000"/>
            </a:lnSpc>
            <a:spcBef>
              <a:spcPct val="0"/>
            </a:spcBef>
            <a:spcAft>
              <a:spcPct val="35000"/>
            </a:spcAft>
            <a:buNone/>
          </a:pPr>
          <a:r>
            <a:rPr lang="sv-SE" sz="3100" kern="1200" dirty="0"/>
            <a:t>Top Secret</a:t>
          </a:r>
        </a:p>
      </dsp:txBody>
      <dsp:txXfrm>
        <a:off x="1313825" y="338592"/>
        <a:ext cx="2640142" cy="825044"/>
      </dsp:txXfrm>
    </dsp:sp>
    <dsp:sp modelId="{124CFF82-60F7-4B26-B4D7-6BE65F40189E}">
      <dsp:nvSpPr>
        <dsp:cNvPr id="0" name=""/>
        <dsp:cNvSpPr/>
      </dsp:nvSpPr>
      <dsp:spPr>
        <a:xfrm>
          <a:off x="1203819" y="219419"/>
          <a:ext cx="577531" cy="8662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34851D-F857-4C10-AD28-03B76BDFB5A8}">
      <dsp:nvSpPr>
        <dsp:cNvPr id="0" name=""/>
        <dsp:cNvSpPr/>
      </dsp:nvSpPr>
      <dsp:spPr>
        <a:xfrm>
          <a:off x="1313825" y="1377232"/>
          <a:ext cx="2640142" cy="825044"/>
        </a:xfrm>
        <a:prstGeom prst="rect">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58830" tIns="118110" rIns="118110" bIns="118110" numCol="1" spcCol="1270" anchor="ctr" anchorCtr="0">
          <a:noAutofit/>
        </a:bodyPr>
        <a:lstStyle/>
        <a:p>
          <a:pPr marL="0" lvl="0" indent="0" algn="l" defTabSz="1377950">
            <a:lnSpc>
              <a:spcPct val="90000"/>
            </a:lnSpc>
            <a:spcBef>
              <a:spcPct val="0"/>
            </a:spcBef>
            <a:spcAft>
              <a:spcPct val="35000"/>
            </a:spcAft>
            <a:buNone/>
          </a:pPr>
          <a:r>
            <a:rPr lang="sv-SE" sz="3100" kern="1200" dirty="0"/>
            <a:t>Secret</a:t>
          </a:r>
        </a:p>
      </dsp:txBody>
      <dsp:txXfrm>
        <a:off x="1313825" y="1377232"/>
        <a:ext cx="2640142" cy="825044"/>
      </dsp:txXfrm>
    </dsp:sp>
    <dsp:sp modelId="{56FC92AD-9BD7-4B8E-B8E2-57DBFC3D36B2}">
      <dsp:nvSpPr>
        <dsp:cNvPr id="0" name=""/>
        <dsp:cNvSpPr/>
      </dsp:nvSpPr>
      <dsp:spPr>
        <a:xfrm>
          <a:off x="1203819" y="1258059"/>
          <a:ext cx="577531" cy="86629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0FD2F1-8559-435D-A5EB-66E5638F5555}">
      <dsp:nvSpPr>
        <dsp:cNvPr id="0" name=""/>
        <dsp:cNvSpPr/>
      </dsp:nvSpPr>
      <dsp:spPr>
        <a:xfrm>
          <a:off x="1313825" y="2415871"/>
          <a:ext cx="2640142" cy="825044"/>
        </a:xfrm>
        <a:prstGeom prst="rect">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58830" tIns="118110" rIns="118110" bIns="118110" numCol="1" spcCol="1270" anchor="ctr" anchorCtr="0">
          <a:noAutofit/>
        </a:bodyPr>
        <a:lstStyle/>
        <a:p>
          <a:pPr marL="0" lvl="0" indent="0" algn="l" defTabSz="1377950">
            <a:lnSpc>
              <a:spcPct val="90000"/>
            </a:lnSpc>
            <a:spcBef>
              <a:spcPct val="0"/>
            </a:spcBef>
            <a:spcAft>
              <a:spcPct val="35000"/>
            </a:spcAft>
            <a:buNone/>
          </a:pPr>
          <a:r>
            <a:rPr lang="sv-SE" sz="3100" kern="1200" dirty="0"/>
            <a:t>Restricted</a:t>
          </a:r>
        </a:p>
      </dsp:txBody>
      <dsp:txXfrm>
        <a:off x="1313825" y="2415871"/>
        <a:ext cx="2640142" cy="825044"/>
      </dsp:txXfrm>
    </dsp:sp>
    <dsp:sp modelId="{62CE8EAC-7A90-4F99-811A-224FB3E7BA66}">
      <dsp:nvSpPr>
        <dsp:cNvPr id="0" name=""/>
        <dsp:cNvSpPr/>
      </dsp:nvSpPr>
      <dsp:spPr>
        <a:xfrm>
          <a:off x="1203819" y="2296698"/>
          <a:ext cx="577531" cy="8662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CC4E13-3C04-439E-B347-8DC1B09FF342}">
      <dsp:nvSpPr>
        <dsp:cNvPr id="0" name=""/>
        <dsp:cNvSpPr/>
      </dsp:nvSpPr>
      <dsp:spPr>
        <a:xfrm>
          <a:off x="1313825" y="3454510"/>
          <a:ext cx="2640142" cy="825044"/>
        </a:xfrm>
        <a:prstGeom prst="rect">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58830" tIns="118110" rIns="118110" bIns="118110" numCol="1" spcCol="1270" anchor="ctr" anchorCtr="0">
          <a:noAutofit/>
        </a:bodyPr>
        <a:lstStyle/>
        <a:p>
          <a:pPr marL="0" lvl="0" indent="0" algn="l" defTabSz="1377950">
            <a:lnSpc>
              <a:spcPct val="90000"/>
            </a:lnSpc>
            <a:spcBef>
              <a:spcPct val="0"/>
            </a:spcBef>
            <a:spcAft>
              <a:spcPct val="35000"/>
            </a:spcAft>
            <a:buNone/>
          </a:pPr>
          <a:r>
            <a:rPr lang="sv-SE" sz="3100" kern="1200" dirty="0"/>
            <a:t>Unclassified</a:t>
          </a:r>
        </a:p>
      </dsp:txBody>
      <dsp:txXfrm>
        <a:off x="1313825" y="3454510"/>
        <a:ext cx="2640142" cy="825044"/>
      </dsp:txXfrm>
    </dsp:sp>
    <dsp:sp modelId="{DE223097-98B1-4303-A610-66943589F969}">
      <dsp:nvSpPr>
        <dsp:cNvPr id="0" name=""/>
        <dsp:cNvSpPr/>
      </dsp:nvSpPr>
      <dsp:spPr>
        <a:xfrm>
          <a:off x="1203819" y="3335337"/>
          <a:ext cx="577531" cy="8662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BE0A3-17FB-4885-89B3-AEF71D0493F7}">
      <dsp:nvSpPr>
        <dsp:cNvPr id="0" name=""/>
        <dsp:cNvSpPr/>
      </dsp:nvSpPr>
      <dsp:spPr>
        <a:xfrm>
          <a:off x="1145666" y="251774"/>
          <a:ext cx="3017587" cy="942996"/>
        </a:xfrm>
        <a:prstGeom prst="rect">
          <a:avLst/>
        </a:prstGeom>
        <a:solidFill>
          <a:schemeClr val="lt1">
            <a:alpha val="40000"/>
            <a:hueOff val="0"/>
            <a:satOff val="0"/>
            <a:lumOff val="0"/>
            <a:alphaOff val="0"/>
          </a:schemeClr>
        </a:solidFill>
        <a:ln w="635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23" tIns="163830" rIns="163830" bIns="163830" numCol="1" spcCol="1270" anchor="ctr" anchorCtr="0">
          <a:noAutofit/>
        </a:bodyPr>
        <a:lstStyle/>
        <a:p>
          <a:pPr marL="0" lvl="0" indent="0" algn="l" defTabSz="1911350">
            <a:lnSpc>
              <a:spcPct val="90000"/>
            </a:lnSpc>
            <a:spcBef>
              <a:spcPct val="0"/>
            </a:spcBef>
            <a:spcAft>
              <a:spcPct val="35000"/>
            </a:spcAft>
            <a:buNone/>
          </a:pPr>
          <a:r>
            <a:rPr lang="sv-SE" sz="4300" kern="1200" dirty="0"/>
            <a:t>High</a:t>
          </a:r>
        </a:p>
      </dsp:txBody>
      <dsp:txXfrm>
        <a:off x="1145666" y="251774"/>
        <a:ext cx="3017587" cy="942996"/>
      </dsp:txXfrm>
    </dsp:sp>
    <dsp:sp modelId="{41962541-6ED8-42C6-8957-E545748D8317}">
      <dsp:nvSpPr>
        <dsp:cNvPr id="0" name=""/>
        <dsp:cNvSpPr/>
      </dsp:nvSpPr>
      <dsp:spPr>
        <a:xfrm>
          <a:off x="1019933" y="115563"/>
          <a:ext cx="660097" cy="99014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014" t="25935" r="30162" b="1232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018119-EFFE-47BB-AA1A-20CFC2DF80DD}">
      <dsp:nvSpPr>
        <dsp:cNvPr id="0" name=""/>
        <dsp:cNvSpPr/>
      </dsp:nvSpPr>
      <dsp:spPr>
        <a:xfrm>
          <a:off x="1145666" y="1438901"/>
          <a:ext cx="3017587" cy="942996"/>
        </a:xfrm>
        <a:prstGeom prst="rect">
          <a:avLst/>
        </a:prstGeom>
        <a:solidFill>
          <a:schemeClr val="lt1">
            <a:alpha val="40000"/>
            <a:hueOff val="0"/>
            <a:satOff val="0"/>
            <a:lumOff val="0"/>
            <a:alphaOff val="0"/>
          </a:schemeClr>
        </a:solidFill>
        <a:ln w="635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23" tIns="163830" rIns="163830" bIns="163830" numCol="1" spcCol="1270" anchor="ctr" anchorCtr="0">
          <a:noAutofit/>
        </a:bodyPr>
        <a:lstStyle/>
        <a:p>
          <a:pPr marL="0" lvl="0" indent="0" algn="l" defTabSz="1911350">
            <a:lnSpc>
              <a:spcPct val="90000"/>
            </a:lnSpc>
            <a:spcBef>
              <a:spcPct val="0"/>
            </a:spcBef>
            <a:spcAft>
              <a:spcPct val="35000"/>
            </a:spcAft>
            <a:buNone/>
          </a:pPr>
          <a:r>
            <a:rPr lang="sv-SE" sz="4300" kern="1200" dirty="0"/>
            <a:t>Equal</a:t>
          </a:r>
        </a:p>
      </dsp:txBody>
      <dsp:txXfrm>
        <a:off x="1145666" y="1438901"/>
        <a:ext cx="3017587" cy="942996"/>
      </dsp:txXfrm>
    </dsp:sp>
    <dsp:sp modelId="{590CDA96-30B6-4FB2-B914-3263CCA60793}">
      <dsp:nvSpPr>
        <dsp:cNvPr id="0" name=""/>
        <dsp:cNvSpPr/>
      </dsp:nvSpPr>
      <dsp:spPr>
        <a:xfrm>
          <a:off x="964518" y="1352782"/>
          <a:ext cx="660097" cy="990145"/>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5599" t="21461" r="24922" b="213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20183A-FC9A-49DE-A149-B79BF34C90FD}">
      <dsp:nvSpPr>
        <dsp:cNvPr id="0" name=""/>
        <dsp:cNvSpPr/>
      </dsp:nvSpPr>
      <dsp:spPr>
        <a:xfrm>
          <a:off x="1145666" y="2626028"/>
          <a:ext cx="3017587" cy="942996"/>
        </a:xfrm>
        <a:prstGeom prst="rect">
          <a:avLst/>
        </a:prstGeom>
        <a:solidFill>
          <a:schemeClr val="lt1">
            <a:alpha val="40000"/>
            <a:hueOff val="0"/>
            <a:satOff val="0"/>
            <a:lumOff val="0"/>
            <a:alphaOff val="0"/>
          </a:schemeClr>
        </a:solidFill>
        <a:ln w="635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23" tIns="163830" rIns="163830" bIns="163830" numCol="1" spcCol="1270" anchor="ctr" anchorCtr="0">
          <a:noAutofit/>
        </a:bodyPr>
        <a:lstStyle/>
        <a:p>
          <a:pPr marL="0" lvl="0" indent="0" algn="l" defTabSz="1911350">
            <a:lnSpc>
              <a:spcPct val="90000"/>
            </a:lnSpc>
            <a:spcBef>
              <a:spcPct val="0"/>
            </a:spcBef>
            <a:spcAft>
              <a:spcPct val="35000"/>
            </a:spcAft>
            <a:buNone/>
          </a:pPr>
          <a:r>
            <a:rPr lang="sv-SE" sz="4300" kern="1200" dirty="0"/>
            <a:t>Low</a:t>
          </a:r>
        </a:p>
      </dsp:txBody>
      <dsp:txXfrm>
        <a:off x="1145666" y="2626028"/>
        <a:ext cx="3017587" cy="942996"/>
      </dsp:txXfrm>
    </dsp:sp>
    <dsp:sp modelId="{A4C69034-C659-4114-AFF9-61348B3EB30A}">
      <dsp:nvSpPr>
        <dsp:cNvPr id="0" name=""/>
        <dsp:cNvSpPr/>
      </dsp:nvSpPr>
      <dsp:spPr>
        <a:xfrm>
          <a:off x="1019933" y="2489817"/>
          <a:ext cx="660097" cy="990145"/>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39184" t="25742" r="31332" b="1705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26EAF-48B2-44D3-A731-04C792C97F9F}">
      <dsp:nvSpPr>
        <dsp:cNvPr id="0" name=""/>
        <dsp:cNvSpPr/>
      </dsp:nvSpPr>
      <dsp:spPr>
        <a:xfrm>
          <a:off x="0" y="680"/>
          <a:ext cx="6269038" cy="15916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126A7-5200-4C44-9C83-EF1BAF7D966E}">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D3E53B-C1F5-48F5-8AF5-BEC916D087CE}">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100000"/>
            </a:lnSpc>
            <a:spcBef>
              <a:spcPct val="0"/>
            </a:spcBef>
            <a:spcAft>
              <a:spcPct val="35000"/>
            </a:spcAft>
            <a:buNone/>
          </a:pPr>
          <a:r>
            <a:rPr lang="en-US" sz="2500" kern="1200" dirty="0"/>
            <a:t>16 new admin roles recently shipped, more on the way. </a:t>
          </a:r>
          <a:br>
            <a:rPr lang="en-US" sz="2500" kern="1200" dirty="0"/>
          </a:br>
          <a:r>
            <a:rPr lang="en-US" sz="2500" kern="1200" dirty="0"/>
            <a:t>A total of 63 available</a:t>
          </a:r>
        </a:p>
      </dsp:txBody>
      <dsp:txXfrm>
        <a:off x="1838352" y="680"/>
        <a:ext cx="4430685" cy="1591647"/>
      </dsp:txXfrm>
    </dsp:sp>
    <dsp:sp modelId="{4377B933-75AC-49A5-B742-4403652D0CE6}">
      <dsp:nvSpPr>
        <dsp:cNvPr id="0" name=""/>
        <dsp:cNvSpPr/>
      </dsp:nvSpPr>
      <dsp:spPr>
        <a:xfrm>
          <a:off x="0" y="1990238"/>
          <a:ext cx="6269038" cy="15916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19C011-D7C2-49C0-B005-A88915194914}">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0BCC7-A68F-49AA-991A-EB26665F79DB}">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100000"/>
            </a:lnSpc>
            <a:spcBef>
              <a:spcPct val="0"/>
            </a:spcBef>
            <a:spcAft>
              <a:spcPct val="35000"/>
            </a:spcAft>
            <a:buNone/>
          </a:pPr>
          <a:r>
            <a:rPr lang="en-US" sz="2500" kern="1200"/>
            <a:t>Still some places that require Global Admin. Azure AD top priority is addressing this</a:t>
          </a:r>
        </a:p>
      </dsp:txBody>
      <dsp:txXfrm>
        <a:off x="1838352" y="1990238"/>
        <a:ext cx="4430685" cy="1591647"/>
      </dsp:txXfrm>
    </dsp:sp>
    <dsp:sp modelId="{66CBD1A8-08D0-4F78-937B-54B5DF8998FC}">
      <dsp:nvSpPr>
        <dsp:cNvPr id="0" name=""/>
        <dsp:cNvSpPr/>
      </dsp:nvSpPr>
      <dsp:spPr>
        <a:xfrm>
          <a:off x="0" y="3979797"/>
          <a:ext cx="6269038" cy="15916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F8DF3-2690-492B-AC57-514093B45B8F}">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460687-610A-4B66-B14E-77C562964320}">
      <dsp:nvSpPr>
        <dsp:cNvPr id="0" name=""/>
        <dsp:cNvSpPr/>
      </dsp:nvSpPr>
      <dsp:spPr>
        <a:xfrm>
          <a:off x="1838352" y="3979797"/>
          <a:ext cx="2821067"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100000"/>
            </a:lnSpc>
            <a:spcBef>
              <a:spcPct val="0"/>
            </a:spcBef>
            <a:spcAft>
              <a:spcPct val="35000"/>
            </a:spcAft>
            <a:buNone/>
          </a:pPr>
          <a:r>
            <a:rPr lang="en-US" sz="2500" kern="1200"/>
            <a:t>In the pipeline is support for </a:t>
          </a:r>
        </a:p>
      </dsp:txBody>
      <dsp:txXfrm>
        <a:off x="1838352" y="3979797"/>
        <a:ext cx="2821067" cy="1591647"/>
      </dsp:txXfrm>
    </dsp:sp>
    <dsp:sp modelId="{E5BAF5FC-0E9D-47BD-8372-B62FE9CEDDB3}">
      <dsp:nvSpPr>
        <dsp:cNvPr id="0" name=""/>
        <dsp:cNvSpPr/>
      </dsp:nvSpPr>
      <dsp:spPr>
        <a:xfrm>
          <a:off x="4659419" y="3979797"/>
          <a:ext cx="1609618"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533400">
            <a:lnSpc>
              <a:spcPct val="100000"/>
            </a:lnSpc>
            <a:spcBef>
              <a:spcPct val="0"/>
            </a:spcBef>
            <a:spcAft>
              <a:spcPct val="35000"/>
            </a:spcAft>
            <a:buNone/>
          </a:pPr>
          <a:r>
            <a:rPr lang="en-US" sz="1200" kern="1200" dirty="0"/>
            <a:t>Custom roles</a:t>
          </a:r>
        </a:p>
        <a:p>
          <a:pPr marL="0" lvl="0" indent="0" algn="l" defTabSz="533400">
            <a:lnSpc>
              <a:spcPct val="100000"/>
            </a:lnSpc>
            <a:spcBef>
              <a:spcPct val="0"/>
            </a:spcBef>
            <a:spcAft>
              <a:spcPct val="35000"/>
            </a:spcAft>
            <a:buNone/>
          </a:pPr>
          <a:r>
            <a:rPr lang="en-US" sz="1200" kern="1200" dirty="0"/>
            <a:t>Departmental scoping</a:t>
          </a:r>
        </a:p>
        <a:p>
          <a:pPr marL="0" lvl="0" indent="0" algn="l" defTabSz="533400">
            <a:lnSpc>
              <a:spcPct val="100000"/>
            </a:lnSpc>
            <a:spcBef>
              <a:spcPct val="0"/>
            </a:spcBef>
            <a:spcAft>
              <a:spcPct val="35000"/>
            </a:spcAft>
            <a:buNone/>
          </a:pPr>
          <a:r>
            <a:rPr lang="en-US" sz="1200" kern="1200" dirty="0"/>
            <a:t>Groups as members of roles</a:t>
          </a:r>
        </a:p>
      </dsp:txBody>
      <dsp:txXfrm>
        <a:off x="4659419" y="3979797"/>
        <a:ext cx="1609618" cy="159164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5T20:54:50.650"/>
    </inkml:context>
    <inkml:brush xml:id="br0">
      <inkml:brushProperty name="width" value="0.2" units="cm"/>
      <inkml:brushProperty name="height" value="0.2" units="cm"/>
      <inkml:brushProperty name="color" value="#FF4E00"/>
      <inkml:brushProperty name="inkEffects" value="rainbow"/>
      <inkml:brushProperty name="anchorX" value="-81668.1875"/>
      <inkml:brushProperty name="anchorY" value="-137994.14063"/>
      <inkml:brushProperty name="scaleFactor" value="0.5"/>
    </inkml:brush>
  </inkml:definitions>
  <inkml:trace contextRef="#ctx0" brushRef="#br0">3926 36 2944,'0'0'0,"0"0"1376,0 0-560,0-1 496,0 0-288,-1 1 192,0-1-11,0-1 43,0-2 69,1 0-650,-1 0-32,1-1-27,0 1-368,0 0-16,-1 1-128,1 2-96,-2 0 202,0 0 81,-2 1 21,0 1 160,-1 0-75,-1 0 32,-2 1 145,-1-1-6,-2 0-438,-1 1-52,-1 0-310,-3-1 21,0 2 603,-2 0 224,-2 1-325,-2 2 106,-3 2-218,-3 2 85,-1 3-112,-1 2 26,1 2-47,-1 2 10,2 1 70,0 0 16,3 1-38,1-1 54,2 2-166,1-1 48,2 1-58,0 0 48,1 2-91,0 0 101,-3 3-32,-1 0 49,-3-1-86,-1 1 64,-3-2-22,-2 0 44,-2 0-12,-2-1 6,-2-1-74,0 0-54,1-1 48,0 0 16,2 0-43,0 1 91,3 1-27,0 2 49,1 2-86,3 4 64,3 2-96,0 2 101,3 3-32,0 1 49,2 2-86,0-1-48,0 1 48,-2-3 16,-1-2-43,0-1-21,0-1 43,-1 0-54,0 0 91,0 2 11,1 3 37,0 2-6,1 3 6,1 0 0,1 3 0,1-1 0,1-1-74,1 0-54,-1-2 122,-1-2-42,-1-2-21,-1-1 48,-2-2-91,0 1 101,0 0-106,-2 3 106,2 3-106,1 3-6,2 5 38,1 4 21,1 2-43,0-1-21,1-1 43,0-3 21,0-3-43,-3-3 91,-1-5-27,-3-1 49,-3-2-86,-2 2 64,-3 2-96,-3 4 101,-2 5-106,-2 2 106,0 2-106,-1-1-6,0-2 112,0-2-37,2-4-133,1-4 80,2-3-33,1-3 6,3-3 0,1-1 75,2-1-59,0-2 96,2-2-101,0 0-6,-2 0 38,-1 0-54,-4 1 16,-5 2-5,-5 2-112,-4 2 107,-6 2 74,-2 2 17,-1 0 42,0-2-6,0 0-68,1-3 57,-1-2-20,-2-4 42,-1-3-10,-3-4 5,-2-1-75,0-1-53,1 0 48,3-1-58,4 1 90,5 1 10,5-1-36,6-1-60,6-1 54,4-1 16,6-2-1871,8-3-1180,13-5-672,11-4 2289,13-3 340,-12-1-8488,2 1-1213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5T20:55:05.332"/>
    </inkml:context>
    <inkml:brush xml:id="br0">
      <inkml:brushProperty name="width" value="0.2" units="cm"/>
      <inkml:brushProperty name="height" value="0.2" units="cm"/>
      <inkml:brushProperty name="color" value="#FF4E00"/>
      <inkml:brushProperty name="inkEffects" value="rainbow"/>
      <inkml:brushProperty name="anchorX" value="-86267.71094"/>
      <inkml:brushProperty name="anchorY" value="-147496.46875"/>
      <inkml:brushProperty name="scaleFactor" value="0.5"/>
    </inkml:brush>
    <inkml:brush xml:id="br1">
      <inkml:brushProperty name="width" value="0.2" units="cm"/>
      <inkml:brushProperty name="height" value="0.2" units="cm"/>
      <inkml:brushProperty name="color" value="#FF4E00"/>
      <inkml:brushProperty name="inkEffects" value="rainbow"/>
      <inkml:brushProperty name="anchorX" value="-81738.03125"/>
      <inkml:brushProperty name="anchorY" value="-155065.10938"/>
      <inkml:brushProperty name="scaleFactor" value="0.5"/>
    </inkml:brush>
  </inkml:definitions>
  <inkml:trace contextRef="#ctx0" brushRef="#br0">3955 76 3200,'0'0'0,"2"-2"1504,0-1-1381,0 0 357,1-1 186,0 0 75,0 0 262,0-1 101,0 0-80,0-1 117,-1 0-741,-1 0 288,-1 0-122,-1 0-214,-2 2-11,-1-1-122,-2 2-54,-3 1-32,-2 1 1,-2 2-6,-4 1 0,-3 4 0,-3 2 0,-5 2-75,-3 3 59,-3 1-96,-4 3 101,-1 2-31,-1 2 47,-1 4-10,0 3 79,1 5-58,1 3 96,1 3-101,1 6 32,1 2-49,-1 2 12,-1 2-81,0 1 59,-1-1-22,-4 0 44,-3 0-86,-2 2 64,-3 4-96,1 5 101,1 7 43,2 5 64,3 3 101,4 0 17,3-3-182,1-2-91,2-2 54,0 1-33,1 3 44,0 5-12,-2 4 81,0 2 16,1-1-38,-1 1 54,3 2-91,2 6 26,3 4-122,4 2 70,3 1-28,4-3 118,3 0-69,3 2 26,2 3-42,3 2 85,1 0-64,0-3 21,1-2-42,1-2 85,0 1-64,1 1 96,3 1-101,3-1 106,2-4-106,2-5 31,3-4-122,1-3 70,0 2-102,1 1 101,0 4-32,0 1 49,-2-2-12,-2-3 6,0-5 0,-2-1 0,-1-1-74,0 1 58,-1 1-96,-2-1 101,0 0-32,-2-4 49,-2-3-86,-3-5 64,-2-4-22,-3-3 44,-4-2-86,-4 0 64,-4 6-96,-4 4 101,-3 3-106,-3 1 106,-2-2-106,1-4-6,1-5 112,1-7-37,2-4-21,1-4 48,2-4-91,-1-1-11,2 0 38,-3 1 21,-1 3-43,-4 2 91,-4 3-101,-7 1 106,-5 2-106,-4-2 106,-5-2-106,-1-2 106,2-2-106,1-1 106,5 0-181,4 1 53,3 3 17,2 2 63,1 3-53,0 1-16,-2 1 43,-4-1 21,-5-1-43,-3-5-21,-3-2 43,0-4-54,1-2 16,1-4 70,4-1-59,2-1-16,5 0 43,3 1-54,1-1 16,-1 2-5,0 0 0,-3 2 75,-5 1-59,-2 1-16,-3-2 43,0-2 21,1-1-43,3-4-21,4-2 43,6-4-54,5-3-96,5-3 102,6-2-411,4-3-69,6-2-2353,5-1-287,5 1 1909,7 2 272,-2-8-8625,1 0-1250</inkml:trace>
  <inkml:trace contextRef="#ctx0" brushRef="#br1" timeOffset="2925.495">4278 5013 4736,'0'0'0,"-3"-1"2144,-5 0-2016,2 0 464,-1 2-480,1 1 10,2-1 166,-1 0 54,2 0-230,-1-1 378,0 1 33,0-1 224,0-1 181,-1 0-480,1 1 85,-1 0-378,0 2-65,1 2-42,-2 4-48,0 4 6,-2 3-6,0 5 74,0 4 92,-1 4 127,0 5 160,-1 3-181,1 5 144,-1 2-154,0 1 42,0-1-54,1-1 86,1-3-138,0-2 79,-1-1-64,0 0 129,1 1-76,0 4 102,0 3 85,-1 5 91,1 2-613,-1 5 37,-1 0 293,0 1 145,0-2-102,-1-1 133,-1-1-181,1-1 53,-1 2-133,1 5 70,-1 5-28,-2 4 118,0 4-69,-3-1 26,-3 0 33,-4-2 138,-4-2-187,-5-1 64,-2 3-95,-4 1 95,0 2-144,0 1 81,1 1-140,0-2 113,0-3-112,-1-4 31,-2-4-47,-3-1 10,-3 2-79,-4 4 58,-3 6-22,-3 2 44,1 2-86,0-1 64,3-3-22,1-3 44,3-5-86,1-2 64,0-1-22,-2 0 44,-2 3-12,-5 1 6,-2 1-74,-2 0-54,-2-2 122,1-3-42,2-2-21,3-2-64,3-2 53,0-1 16,0 0-43,-2 1 91,1-2-176,-4 1 53,-4-1 17,-2 0-12,-2-3 6,1-1 75,0-3-59,2-3-16,-1-2 43,-1-4 21,-6-2-43,-6-4 91,-5-1-101,0-1-6,1-2-74,5-2 53,5-1 16,5-3 69,3-2-53,1-4-16,-2-2 43,-3-2-54,-2-2 16,0-1-5,1-1-112,5-2 32,5-1-464,6-3 54,7-3-2209,8-1-250,6-4 1877,8-1 368,15 5-9353,2-1-1330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5T20:55:12.160"/>
    </inkml:context>
    <inkml:brush xml:id="br0">
      <inkml:brushProperty name="width" value="0.2" units="cm"/>
      <inkml:brushProperty name="height" value="0.2" units="cm"/>
      <inkml:brushProperty name="color" value="#FF4E00"/>
      <inkml:brushProperty name="inkEffects" value="rainbow"/>
      <inkml:brushProperty name="anchorX" value="-76825.48438"/>
      <inkml:brushProperty name="anchorY" value="-159225.84375"/>
      <inkml:brushProperty name="scaleFactor" value="0.5"/>
    </inkml:brush>
    <inkml:brush xml:id="br1">
      <inkml:brushProperty name="width" value="0.2" units="cm"/>
      <inkml:brushProperty name="height" value="0.2" units="cm"/>
      <inkml:brushProperty name="color" value="#FF4E00"/>
      <inkml:brushProperty name="inkEffects" value="rainbow"/>
      <inkml:brushProperty name="anchorX" value="-81589.01563"/>
      <inkml:brushProperty name="anchorY" value="-161243.25"/>
      <inkml:brushProperty name="scaleFactor" value="0.5"/>
    </inkml:brush>
  </inkml:definitions>
  <inkml:trace contextRef="#ctx0" brushRef="#br0">0 188 4224,'0'0'0,"1"-2"1920,0-1-971,0 0 576,0 0-410,1 1 133,0 0-448,1-1-27,1-1-501,1-1 192,2-2-16,3-2-48,4-3 96,3-2-176,5 0 91,4 0-219,4 0-16,4 1-80,2 0 11,4 3-86,0 0 96,1 3-106,2 1 106,-1 2-106,2 1-6,-1 1 113,0 0-38,-1 1 53,0 0-11,0 0-68,2-1 58,3 0-22,2 2 118,2 1-144,2 2-26,0 2 79,0 2-32,-1 2 198,-3 1 133,-3 2-363,-3 1 49,-3 0-102,-3 0 10,-4 1-196,-1 0 90,-2 1 186,0 1 166,0 0-106,0 2 127,1 1-144,2 1 118,2 3-187,1 1 53,2 2 17,2 1-12,1 1-68,1 2 58,-1-1-22,-1 1 44,-2-1-12,-3 0 6,-3-2 0,-2-2 75,-4-2-59,-1-1 21,-1-1-42,-1-2 10,0-2-5,1 0 0,2 0 0,1-1 0,4 0-74,1 0 58,3 2-22,2 1 44,3 3-86,-1 2 64,0 4-22,-1 4 44,-2 1-12,-2 2 6,-3 0 0,-2 0 75,-3 0-59,-2-1 21,-1 0-42,-1-1-64,-1-2 53,1-2-96,-1-3 101,1-2-106,-1-3 106,1-2-106,0-3 106,0-1-106,2-3 106,0 0-106,2-2-6,1 0 112,3-2-37,2 1-21,3-1 48,5 1-17,3-1 118,3 1-144,1 0-26,0-1 79,-3 0-32,-1-2-26,-3-1-64,1-1 53,-1-1 16,4-1-43,2-2-21,6 1 43,2-1-54,4 0 16,1 2-5,0 1 0,-5 2 0,-4 1 75,-6 2-320,-7 1 58,-7 1-2197,-7 2-283,-21-11 2508,0 1 0,0 0 0,0-1-1,-1 1 1,1 0 0,-1 0 0,2 1 159,-3-2-53,0 0 0,0 0 1,1 0-1,-1 0 0,0 0 1,0 0-1,0 0 0,0 0 1,1 0-1,-1 0 0,-1 0 1,1 0-1,0 0 0,0 0 1,0 0-1,-1 1 53,1 5-9764,-4 1-1302</inkml:trace>
  <inkml:trace contextRef="#ctx0" brushRef="#br1" timeOffset="2087.014">42 1431 7552,'0'0'0,"-1"0"3424,-1 0-3472,1 0 730,2 0-682,3 0 38,1 0 36,2 0 92,4 0 127,2 0-138,2 1 202,1 1 91,3 0-96,1 2 80,2 1-133,3 2 74,3 0-26,4 1 42,3 2-10,4 1 79,3 1-58,1 2 21,1 3-117,-1 2-5,-2 3-43,-2 2 5,-2 3-154,-1 2-70,-1 1 161,1 2 90,2-1-59,3 1 144,3 0-111,4-2 36,3-1-47,3 0 10,2-2-79,-1 0 58,0-1-22,-2-1 44,-1 0-86,0 1-11,-2 0 38,1 2 21,2 4-118,2 3-74,3 4 91,3 3 37,0 3-11,-2 1 86,-1 1-96,-5-1 31,-4 0-122,-4-2 70,-3-3-102,-3-4 101,-2-2-32,-2-3 123,0-1-144,-2 1 48,-1 0-53,-1 4 48,2 2-91,-1 5-11,1 2 112,-2 2 38,0 1-155,-1-1 16,1-2-11,-3-1 70,0-2 16,-1-5 37,-2-2-80,-1-2-48,-3-3 122,-1 0 33,-3-1-80,-2 0-43,-3 3 10,-1 0 28,-1 4-49,-2 1 91,0 4-101,-1 2-6,-1 1 38,0 0 21,-1 0-43,2 2-21,0 0 192,1-1-245,2-1 79,-1-4 49,2-4-59,-2-2-16,0-4 43,-2-3 21,1-1-43,0-2 91,0-2-101,0-1 106,1 0-106,-1 0-6,2 0 38,2 2-54,2 0 16,2 0-5,0 2 0,3 0 0,1 2 0,1 0 75,1 0-59,1-1-16,1 0 43,0-3 21,2-1-43,-1-4 91,2-2-101,-1-2 106,1-1-106,0-1-6,0 0 38,1-2-54,-1 0 16,1-1-5,-1 0 0,1 0 0,0-1 0,2-1 75,3 0-59,7-1 96,7-1-288,9 1 48,9-1-1109,6 1-70,4 0-2176,3 0-378,3 3 2427,-3 2 394,-46-6-6744,-1 1-927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5T20:54:57.208"/>
    </inkml:context>
    <inkml:brush xml:id="br0">
      <inkml:brushProperty name="width" value="0.2" units="cm"/>
      <inkml:brushProperty name="height" value="0.2" units="cm"/>
      <inkml:brushProperty name="color" value="#FF4E00"/>
      <inkml:brushProperty name="inkEffects" value="rainbow"/>
      <inkml:brushProperty name="anchorX" value="-77161.26563"/>
      <inkml:brushProperty name="anchorY" value="-141478.23438"/>
      <inkml:brushProperty name="scaleFactor" value="0.5"/>
    </inkml:brush>
    <inkml:brush xml:id="br1">
      <inkml:brushProperty name="width" value="0.2" units="cm"/>
      <inkml:brushProperty name="height" value="0.2" units="cm"/>
      <inkml:brushProperty name="color" value="#FF4E00"/>
      <inkml:brushProperty name="inkEffects" value="rainbow"/>
      <inkml:brushProperty name="anchorX" value="-81916.55469"/>
      <inkml:brushProperty name="anchorY" value="-144303.875"/>
      <inkml:brushProperty name="scaleFactor" value="0.5"/>
    </inkml:brush>
    <inkml:brush xml:id="br2">
      <inkml:brushProperty name="width" value="0.2" units="cm"/>
      <inkml:brushProperty name="height" value="0.2" units="cm"/>
      <inkml:brushProperty name="color" value="#FF4E00"/>
      <inkml:brushProperty name="inkEffects" value="rainbow"/>
      <inkml:brushProperty name="anchorX" value="-86357.60938"/>
      <inkml:brushProperty name="anchorY" value="-165252.82813"/>
      <inkml:brushProperty name="scaleFactor" value="0.5"/>
    </inkml:brush>
  </inkml:definitions>
  <inkml:trace contextRef="#ctx0" brushRef="#br0">11 289 3968,'0'0'0,"-1"-2"1920,-2-2-1195,0-1 491,0-1-624,2 0-11,2 0-165,2-2-16,5-3 176,5-1-133,3-1-64,3 1 58,4 0-250,1 1 106,2 2-80,2 0 129,1 1 111,0-1 86,-1 1-11,0-1 53,1-1-122,1-3-1,1-1-154,2-2 0,2 1-197,3 0 10,4 1 22,2 2-17,3 3 81,2 2 16,1 3 111,1 5 124,-1 4-252,-2 3 12,-2 2-124,-3 2 22,-2 1-16,-3 1 38,-2 2-12,0 0 6,-1 0-74,1 2 58,2 1-96,0 2 101,2 3-32,1 1 123,2 2-69,0 1 101,1 1-176,0 0 53,-2 0 17,-2-2 63,-2-3-53,-2-1 21,-3-3-42,-2-1 10,-1-2-79,0 0 58,0-2-22,1 0 118,0 0-69,0 1 26,1 1-42,-1 2 10,2 2-79,1 4-54,-1 3 122,2 4-42,-1 3-21,0 2 48,0 1-17,-2 1 44,-2 0-12,-1-1 6,-2-1-74,-2-2 58,-2-1-22,-2 1 44,-2-1-12,-1 1 6,-2-1-74,-1-1-54,0 0 48,-1-2 16,-1-1-43,-1-1 91,1 0-27,-1 0 49,1 1-198,-1 1 96,0 0 37,0-1 22,-1 1-150,-1 0 86,1-1-33,0-1 81,1-1-59,1-2-16,0-1 117,1-3-37,2 0-21,0-2-64,2-1 53,-1-2-59,0-2 16,-1-1 70,1-2-59,-1 0-16,-1-1 43,0-1 21,0 0-43,-2 0 91,0 0-101,2 0-6,1 1 112,1 1-111,0 0-1,0 0 112,0 1-111,-2 0-1,0 0 38,-3-1 21,0 0-43,-2-1-21,0 0 43,-2-1-54,1 0 91,0 0 11,0-1-38,1 0-58,-1 1 53,0-1 16,-1 0-43,0 1 91,-1-1-101,1 0 106,-2-1-32,1-1-138,-2-1 80,0-1-33,-1-2 81,1 1-59,1-2 96,1 0-101,0 0-6,1 0 38,1 0-54,0 0 16,1 0-5,1 2 0,1 1 0,2 2 0,1 1 75,4 1-59,1 0-16,2 0 43,0-2-54,2 0 16,1-3 70,1 0-59,0-2-16,2-1 43,0-1 21,0 1-43,1 0-21,-1 0 43,1 1 21,-2 2-43,1 0 91,0 2-176,-1 0 53,0 1 17,-2 0 63,0 1-53,-2 1-16,1-1 43,-2-1 21,1 0-118,-1-1 38,1 0 22,-1 0-12,1 1 6,0-1 0,-1 0 0,0-1 75,-2 1-59,-1-1-16,-4 2-293,-4-2-33,-4 2-2735,-5 0-432,-5 2 2154,-5 4 283,5-7-8473,-2 0-1218</inkml:trace>
  <inkml:trace contextRef="#ctx0" brushRef="#br1" timeOffset="2704.183">576 1584 4992,'0'0'0,"-2"-3"2336,0-3-1755,0-1 502,0 0-699,1 1 16,0 0-219,1 1 75,0-1-187,0 0 161,0 0-54,0-1 165,0 1-5,1-1-27,1-1-21,2 0-32,2 0 6,4 1-81,3 1-16,5 0-37,5 1 6,3 1-268,6 0 76,4 2 223,2 1 187,2 1-149,2 1 69,1 1-91,0 3 59,-1 0-96,0 2 27,1 2-49,1 1 12,3 3-6,2 1 74,2 4-58,2 2 22,1 4 31,0 1 102,-1 3-102,-1 2 75,-4 1-134,-4-1 38,-3 0-53,-5-1 85,-3-1-64,-3-2 96,-3-1-27,-2 0 123,0 0-218,-1 1-44,-1 3 44,1 4 47,1 5-16,0 3 86,2 4-96,-1 4 31,-1 1-47,-1 0 85,0-1 11,1-4 111,-1-3-138,-1-2 86,1-5-140,-1-1 38,0-2-128,0-1-42,-1 1 116,0 2-42,-2 3-21,1 3 48,-1 2-17,0 3 44,-1 2-12,0-1 6,0 1-74,-1-2 58,0-2-96,1-5 101,1-3-106,1-5 106,1-4-106,0-3 106,1-4-106,2-1 106,1-2-106,1 0 106,2 0-106,1 1-6,1 3 38,0 2 21,2 3-43,1 1-21,0 2 117,0-1-37,-1 0 54,-1-2-12,0-3 6,-1-2 75,-2-1-59,1-3 21,0 0-117,-1-1-42,1 1 116,-1 0-42,1 1-21,0 0-64,1 0 53,0-1-59,0 0 16,1-1-5,1 0-112,0-1 107,1-1 0,0-2 74,-1 0-53,-2 0 96,-1-1-176,-3 0 53,-2 0 17,-2-1-12,-3 2 6,0-2 75,-1 2-59,-2-3-16,0 1 117,0-2-37,0 0-133,0-1 80,1-1 42,0-1 22,0 0-38,0 0-58,1 0 53,1 1-59,1 0 16,1 1-5,1 2-112,2 2 107,2 3-411,3 3 5,4 4-2485,2 8-394,2 5 1935,-4 4 363,-20-21-7290,-1 0-1029</inkml:trace>
  <inkml:trace contextRef="#ctx0" brushRef="#br2" timeOffset="22255.969">566 4485 6784,'0'0'0,"-1"-2"3200,1 0-3136,0 1 709,2 0-693,2 1-16,3 1 203,2-1 37,3 1 560,0-1-32,-2-1 85,-1 0 118,-1-1-363,-1-2 37,0 1-475,2-2 6,2-1-181,4-1 64,3 0-107,6-1-11,5-2 38,4-1-54,3-1 16,3-2 70,0 1 277,1-1 37,0-1-325,0 1 75,1 0-150,1 0 27,3 1-16,1 3 0,1 2 0,0 3 0,0 5 0,-3 3 0,-1 5-186,-2 3 15,-3 3 96,-3 3 1,-1 2-33,-2 1 91,-2 1 347,-1 2 15,-1-1-90,-1 1-64,-2-2-21,-1 0 32,0-2-54,1 0 91,0-3-27,2-1 49,-1-1-161,1-1 11,0-1-48,0 0 43,1 0-91,-1 2-11,1 0 112,0 2-37,0 1-21,1 3 48,-2 2-17,0 3 118,0 4-69,-1 5 26,1 2-117,0 4 70,-1 3-28,0 2 118,-2 0-144,-1-2 48,-1-2 22,-2-4 63,-1-3-53,-1-4 21,0-3-42,0-2 10,0-3-79,0 0-54,0-1 48,1 0 16,1 3 32,1 0 32,1 3-6,0 3 81,2 2-208,0 3-49,2 3 118,0 1 64,2 4 22,-2-1 4,1 0-106,-2-2-42,0-1 116,-1-2-191,-1-2 58,-2-2 91,-2-3 6,-1-1-33,-1-1 54,0 0-91,-3-1 101,0 1-106,-1 0-6,-2 1 38,-1 1 21,-1 2-118,-2 2 38,0 2 22,0 1 63,0 3-53,0-1-16,1 0 117,0 0-111,0-4 111,0-1 43,-1-2-160,1-2 16,-1-1 64,0-1 11,1-2-150,-1 0 86,-1 0-33,0 0 6,-1 4 0,0 4 75,-1 6-59,0 4 96,0 5-101,-1 0 106,-1 2-181,0-3 53,1-3 91,0-3 6,1-3-33,0-3 54,1-2-166,-1-3 48,1-2 17,-1 0-12,0 1 6,0 1 75,1 2-59,3 1 96,1 3-176,1 0 53,3 2 91,0 0 6,0-1-145,1-1 86,1 0-33,1-1 6,0-1 0,0-3 75,1-1-59,1-1 96,2-1-101,0-1-6,0-1 38,-1-3-54,-1 0 16,-1-2-5,-1-1 75,-2-1 16,0 0-38,-2 0-58,-2 1-59,0 0 48,-2 2 16,1 0 69,0 1-53,-1-1 96,2 2-101,-2-2-6,2 2-74,-2-1 53,1 1 16,-1-2-6,0 0 6,1 0 75,-1-3-59,0 0-16,-1 0 43,1-1-54,0 1 91,0 0-139,0-1 43,1-2 96,0-1-69,0-1 101,-1-2-101,-1-1-6,0 0 38,-2-1-54,-1 0 16,0 0-5,0 1 75,-1 0 16,1-1-38,1 1-58,-1 1-59,1 1 48,-1 2 16,1 1-6,0 2 6,1 2 75,0 1-59,0 3 96,1-1-101,1 2-6,0-1 37,1 0 22,-1 0-42,1 0 90,1-1-27,-1 1 48,0 1-85,0 0-48,0 0 48,0-2 16,1 0-117,1-3 37,1-1 96,-1-3 5,1-1-31,-1-3-60,-1-1 54,0-3 16,0 0-42,1-1-22,1-1 42,2-1-52,1-1-172,2 1 86,2-1-1866,0 4-257,1 3 1345,-5 5 164,-9-10-11355,-2 2-1697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1"/>
            <a:ext cx="2945659" cy="414337"/>
          </a:xfrm>
          <a:prstGeom prst="rect">
            <a:avLst/>
          </a:prstGeom>
        </p:spPr>
        <p:txBody>
          <a:bodyPr vert="horz" lIns="173379" tIns="86690" rIns="173379" bIns="86690" rtlCol="0"/>
          <a:lstStyle>
            <a:lvl1pPr algn="l">
              <a:defRPr sz="2300"/>
            </a:lvl1pPr>
          </a:lstStyle>
          <a:p>
            <a:endParaRPr lang="sv-SE" dirty="0"/>
          </a:p>
        </p:txBody>
      </p:sp>
      <p:sp>
        <p:nvSpPr>
          <p:cNvPr id="3" name="Date Placeholder 2"/>
          <p:cNvSpPr>
            <a:spLocks noGrp="1"/>
          </p:cNvSpPr>
          <p:nvPr>
            <p:ph type="dt" idx="1"/>
          </p:nvPr>
        </p:nvSpPr>
        <p:spPr>
          <a:xfrm>
            <a:off x="3850448" y="1"/>
            <a:ext cx="2945659" cy="414337"/>
          </a:xfrm>
          <a:prstGeom prst="rect">
            <a:avLst/>
          </a:prstGeom>
        </p:spPr>
        <p:txBody>
          <a:bodyPr vert="horz" lIns="173379" tIns="86690" rIns="173379" bIns="86690" rtlCol="0"/>
          <a:lstStyle>
            <a:lvl1pPr algn="r">
              <a:defRPr sz="2300"/>
            </a:lvl1pPr>
          </a:lstStyle>
          <a:p>
            <a:fld id="{1E8C7335-3A97-4DA7-9647-5491193B76A8}" type="datetimeFigureOut">
              <a:rPr lang="sv-SE" smtClean="0"/>
              <a:t>2019-11-13</a:t>
            </a:fld>
            <a:endParaRPr lang="sv-SE"/>
          </a:p>
        </p:txBody>
      </p:sp>
      <p:sp>
        <p:nvSpPr>
          <p:cNvPr id="4" name="Slide Image Placeholder 3"/>
          <p:cNvSpPr>
            <a:spLocks noGrp="1" noRot="1" noChangeAspect="1"/>
          </p:cNvSpPr>
          <p:nvPr>
            <p:ph type="sldImg" idx="2"/>
          </p:nvPr>
        </p:nvSpPr>
        <p:spPr>
          <a:xfrm>
            <a:off x="226594" y="655470"/>
            <a:ext cx="6340176" cy="3566486"/>
          </a:xfrm>
          <a:prstGeom prst="rect">
            <a:avLst/>
          </a:prstGeom>
          <a:noFill/>
          <a:ln w="12700">
            <a:solidFill>
              <a:prstClr val="black"/>
            </a:solidFill>
          </a:ln>
        </p:spPr>
        <p:txBody>
          <a:bodyPr vert="horz" lIns="173379" tIns="86690" rIns="173379" bIns="86690" rtlCol="0" anchor="ctr"/>
          <a:lstStyle/>
          <a:p>
            <a:endParaRPr lang="sv-SE"/>
          </a:p>
        </p:txBody>
      </p:sp>
      <p:sp>
        <p:nvSpPr>
          <p:cNvPr id="5" name="Notes Placeholder 4"/>
          <p:cNvSpPr>
            <a:spLocks noGrp="1"/>
          </p:cNvSpPr>
          <p:nvPr>
            <p:ph type="body" sz="quarter" idx="3"/>
          </p:nvPr>
        </p:nvSpPr>
        <p:spPr>
          <a:xfrm>
            <a:off x="226594" y="4422366"/>
            <a:ext cx="6338512" cy="5171689"/>
          </a:xfrm>
          <a:prstGeom prst="rect">
            <a:avLst/>
          </a:prstGeom>
        </p:spPr>
        <p:txBody>
          <a:bodyPr vert="horz" lIns="173379" tIns="86690" rIns="173379" bIns="8669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5" y="43939038"/>
            <a:ext cx="2945659" cy="2321031"/>
          </a:xfrm>
          <a:prstGeom prst="rect">
            <a:avLst/>
          </a:prstGeom>
        </p:spPr>
        <p:txBody>
          <a:bodyPr vert="horz" lIns="173379" tIns="86690" rIns="173379" bIns="86690" rtlCol="0" anchor="b"/>
          <a:lstStyle>
            <a:lvl1pPr algn="l">
              <a:defRPr sz="2300"/>
            </a:lvl1pPr>
          </a:lstStyle>
          <a:p>
            <a:endParaRPr lang="sv-SE"/>
          </a:p>
        </p:txBody>
      </p:sp>
      <p:sp>
        <p:nvSpPr>
          <p:cNvPr id="7" name="Slide Number Placeholder 6"/>
          <p:cNvSpPr>
            <a:spLocks noGrp="1"/>
          </p:cNvSpPr>
          <p:nvPr>
            <p:ph type="sldNum" sz="quarter" idx="5"/>
          </p:nvPr>
        </p:nvSpPr>
        <p:spPr>
          <a:xfrm>
            <a:off x="3850448" y="43939038"/>
            <a:ext cx="2945659" cy="2321031"/>
          </a:xfrm>
          <a:prstGeom prst="rect">
            <a:avLst/>
          </a:prstGeom>
        </p:spPr>
        <p:txBody>
          <a:bodyPr vert="horz" lIns="173379" tIns="86690" rIns="173379" bIns="86690" rtlCol="0" anchor="b"/>
          <a:lstStyle>
            <a:lvl1pPr algn="r">
              <a:defRPr sz="2300"/>
            </a:lvl1pPr>
          </a:lstStyle>
          <a:p>
            <a:fld id="{CBE90F42-5D86-4859-9621-1668FDBCE882}" type="slidenum">
              <a:rPr lang="sv-SE" smtClean="0"/>
              <a:t>‹#›</a:t>
            </a:fld>
            <a:endParaRPr lang="sv-SE"/>
          </a:p>
        </p:txBody>
      </p:sp>
    </p:spTree>
    <p:extLst>
      <p:ext uri="{BB962C8B-B14F-4D97-AF65-F5344CB8AC3E}">
        <p14:creationId xmlns:p14="http://schemas.microsoft.com/office/powerpoint/2010/main" val="80377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1300" y="236538"/>
            <a:ext cx="6292850" cy="3540125"/>
          </a:xfrm>
        </p:spPr>
      </p:sp>
      <p:sp>
        <p:nvSpPr>
          <p:cNvPr id="3" name="Notes Placeholder 2"/>
          <p:cNvSpPr>
            <a:spLocks noGrp="1"/>
          </p:cNvSpPr>
          <p:nvPr>
            <p:ph type="body" idx="1"/>
          </p:nvPr>
        </p:nvSpPr>
        <p:spPr>
          <a:xfrm>
            <a:off x="429043" y="4122138"/>
            <a:ext cx="5949633" cy="5117727"/>
          </a:xfrm>
        </p:spPr>
        <p:txBody>
          <a:bodyPr/>
          <a:lstStyle/>
          <a:p>
            <a:r>
              <a:rPr lang="sv-SE" dirty="0"/>
              <a:t>Mats Warnolf</a:t>
            </a:r>
          </a:p>
          <a:p>
            <a:r>
              <a:rPr lang="sv-SE" dirty="0"/>
              <a:t>Independent Consultant</a:t>
            </a:r>
          </a:p>
          <a:p>
            <a:r>
              <a:rPr lang="sv-SE" dirty="0"/>
              <a:t>Office 365</a:t>
            </a:r>
          </a:p>
          <a:p>
            <a:r>
              <a:rPr lang="sv-SE" dirty="0"/>
              <a:t>MCT 20 years</a:t>
            </a:r>
          </a:p>
          <a:p>
            <a:r>
              <a:rPr lang="sv-SE" dirty="0"/>
              <a:t>PowerShell and Office 365</a:t>
            </a:r>
          </a:p>
        </p:txBody>
      </p:sp>
      <p:sp>
        <p:nvSpPr>
          <p:cNvPr id="4" name="Slide Number Placeholder 3"/>
          <p:cNvSpPr>
            <a:spLocks noGrp="1"/>
          </p:cNvSpPr>
          <p:nvPr>
            <p:ph type="sldNum" sz="quarter" idx="5"/>
          </p:nvPr>
        </p:nvSpPr>
        <p:spPr/>
        <p:txBody>
          <a:bodyPr/>
          <a:lstStyle/>
          <a:p>
            <a:fld id="{CBE90F42-5D86-4859-9621-1668FDBCE882}" type="slidenum">
              <a:rPr lang="sv-SE" smtClean="0"/>
              <a:t>1</a:t>
            </a:fld>
            <a:endParaRPr lang="sv-SE"/>
          </a:p>
        </p:txBody>
      </p:sp>
    </p:spTree>
    <p:extLst>
      <p:ext uri="{BB962C8B-B14F-4D97-AF65-F5344CB8AC3E}">
        <p14:creationId xmlns:p14="http://schemas.microsoft.com/office/powerpoint/2010/main" val="2673899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The Role Based Access Control is a lot like the Discretionary Access Control. In order to provide the developers, admins, dba’s etc with the appropriate control of their respective resources, we assign Roles to them. </a:t>
            </a:r>
          </a:p>
        </p:txBody>
      </p:sp>
      <p:sp>
        <p:nvSpPr>
          <p:cNvPr id="4" name="Slide Number Placeholder 3"/>
          <p:cNvSpPr>
            <a:spLocks noGrp="1"/>
          </p:cNvSpPr>
          <p:nvPr>
            <p:ph type="sldNum" sz="quarter" idx="5"/>
          </p:nvPr>
        </p:nvSpPr>
        <p:spPr/>
        <p:txBody>
          <a:bodyPr/>
          <a:lstStyle/>
          <a:p>
            <a:fld id="{CBE90F42-5D86-4859-9621-1668FDBCE882}" type="slidenum">
              <a:rPr lang="sv-SE" smtClean="0"/>
              <a:t>10</a:t>
            </a:fld>
            <a:endParaRPr lang="sv-SE"/>
          </a:p>
        </p:txBody>
      </p:sp>
    </p:spTree>
    <p:extLst>
      <p:ext uri="{BB962C8B-B14F-4D97-AF65-F5344CB8AC3E}">
        <p14:creationId xmlns:p14="http://schemas.microsoft.com/office/powerpoint/2010/main" val="1221410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err="1"/>
              <a:t>There</a:t>
            </a:r>
            <a:r>
              <a:rPr lang="sv-SE" dirty="0"/>
              <a:t> </a:t>
            </a:r>
            <a:r>
              <a:rPr lang="en-US" dirty="0"/>
              <a:t>is</a:t>
            </a:r>
            <a:r>
              <a:rPr lang="sv-SE" dirty="0"/>
              <a:t> R</a:t>
            </a:r>
            <a:r>
              <a:rPr lang="en-US" dirty="0"/>
              <a:t>ole Based administration </a:t>
            </a:r>
            <a:r>
              <a:rPr lang="sv-SE" dirty="0"/>
              <a:t>in Azure AD as well, it is similar in some cases and different in others. </a:t>
            </a:r>
          </a:p>
          <a:p>
            <a:r>
              <a:rPr lang="sv-SE" dirty="0"/>
              <a:t>The most important </a:t>
            </a:r>
            <a:r>
              <a:rPr lang="sv-SE" dirty="0" err="1"/>
              <a:t>difference</a:t>
            </a:r>
            <a:r>
              <a:rPr lang="sv-SE" dirty="0"/>
              <a:t> is the Scope of the roles. </a:t>
            </a:r>
            <a:r>
              <a:rPr lang="en-US" dirty="0"/>
              <a:t>In Azure AD we are not yet able to scope all of the roles to different administrative units. </a:t>
            </a:r>
            <a:endParaRPr lang="sv-SE" dirty="0"/>
          </a:p>
        </p:txBody>
      </p:sp>
      <p:sp>
        <p:nvSpPr>
          <p:cNvPr id="4" name="Slide Number Placeholder 3"/>
          <p:cNvSpPr>
            <a:spLocks noGrp="1"/>
          </p:cNvSpPr>
          <p:nvPr>
            <p:ph type="sldNum" sz="quarter" idx="5"/>
          </p:nvPr>
        </p:nvSpPr>
        <p:spPr/>
        <p:txBody>
          <a:bodyPr/>
          <a:lstStyle/>
          <a:p>
            <a:fld id="{CBE90F42-5D86-4859-9621-1668FDBCE882}" type="slidenum">
              <a:rPr lang="sv-SE" smtClean="0"/>
              <a:t>11</a:t>
            </a:fld>
            <a:endParaRPr lang="sv-SE"/>
          </a:p>
        </p:txBody>
      </p:sp>
    </p:spTree>
    <p:extLst>
      <p:ext uri="{BB962C8B-B14F-4D97-AF65-F5344CB8AC3E}">
        <p14:creationId xmlns:p14="http://schemas.microsoft.com/office/powerpoint/2010/main" val="3779382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In </a:t>
            </a:r>
            <a:r>
              <a:rPr lang="sv-SE" dirty="0" err="1"/>
              <a:t>Azure</a:t>
            </a:r>
            <a:r>
              <a:rPr lang="sv-SE" dirty="0"/>
              <a:t> </a:t>
            </a:r>
            <a:r>
              <a:rPr lang="sv-SE" dirty="0" err="1"/>
              <a:t>Rol</a:t>
            </a:r>
            <a:r>
              <a:rPr lang="en-US" dirty="0"/>
              <a:t>e Based Access Control we have four global roles: </a:t>
            </a:r>
            <a:r>
              <a:rPr lang="sv-SE" dirty="0"/>
              <a:t>Reader, Contributor, Owner and User Access Administrator. </a:t>
            </a:r>
            <a:r>
              <a:rPr lang="en-US" dirty="0"/>
              <a:t>But there are many more </a:t>
            </a:r>
            <a:r>
              <a:rPr lang="sv-SE" dirty="0"/>
              <a:t>Resource Specific roles.</a:t>
            </a:r>
          </a:p>
          <a:p>
            <a:endParaRPr lang="sv-SE" dirty="0"/>
          </a:p>
          <a:p>
            <a:r>
              <a:rPr lang="sv-SE" dirty="0"/>
              <a:t>We typically assign the roles to Subsription or Resource group scope. </a:t>
            </a:r>
          </a:p>
          <a:p>
            <a:r>
              <a:rPr lang="sv-SE" dirty="0"/>
              <a:t>But we can assign the role for specific resources but this is generally only used for automation. </a:t>
            </a:r>
          </a:p>
        </p:txBody>
      </p:sp>
      <p:sp>
        <p:nvSpPr>
          <p:cNvPr id="4" name="Slide Number Placeholder 3"/>
          <p:cNvSpPr>
            <a:spLocks noGrp="1"/>
          </p:cNvSpPr>
          <p:nvPr>
            <p:ph type="sldNum" sz="quarter" idx="5"/>
          </p:nvPr>
        </p:nvSpPr>
        <p:spPr/>
        <p:txBody>
          <a:bodyPr/>
          <a:lstStyle/>
          <a:p>
            <a:fld id="{CBE90F42-5D86-4859-9621-1668FDBCE882}" type="slidenum">
              <a:rPr lang="sv-SE" smtClean="0"/>
              <a:t>12</a:t>
            </a:fld>
            <a:endParaRPr lang="sv-SE"/>
          </a:p>
        </p:txBody>
      </p:sp>
    </p:spTree>
    <p:extLst>
      <p:ext uri="{BB962C8B-B14F-4D97-AF65-F5344CB8AC3E}">
        <p14:creationId xmlns:p14="http://schemas.microsoft.com/office/powerpoint/2010/main" val="793319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en-US" dirty="0">
                <a:cs typeface="Calibri"/>
              </a:rPr>
              <a:t>There are quite a few available built in roles, at least one per resource type, and the list of resource types do not appear to be shrinking. This list was created about a month ago when there was 137 resource specific </a:t>
            </a:r>
            <a:r>
              <a:rPr lang="en-US">
                <a:cs typeface="Calibri"/>
              </a:rPr>
              <a:t>roles in Azure</a:t>
            </a:r>
            <a:r>
              <a:rPr lang="en-US" dirty="0">
                <a:cs typeface="Calibri"/>
              </a:rPr>
              <a:t>.</a:t>
            </a:r>
            <a:r>
              <a:rPr lang="en-US">
                <a:cs typeface="Calibri"/>
              </a:rPr>
              <a:t> </a:t>
            </a:r>
            <a:endParaRPr lang="en-US" dirty="0">
              <a:cs typeface="Calibri"/>
            </a:endParaRPr>
          </a:p>
        </p:txBody>
      </p:sp>
      <p:sp>
        <p:nvSpPr>
          <p:cNvPr id="4" name="Slide Number Placeholder 3"/>
          <p:cNvSpPr>
            <a:spLocks noGrp="1"/>
          </p:cNvSpPr>
          <p:nvPr>
            <p:ph type="sldNum" sz="quarter" idx="5"/>
          </p:nvPr>
        </p:nvSpPr>
        <p:spPr/>
        <p:txBody>
          <a:bodyPr/>
          <a:lstStyle/>
          <a:p>
            <a:fld id="{CBE90F42-5D86-4859-9621-1668FDBCE882}" type="slidenum">
              <a:rPr lang="sv-SE" smtClean="0"/>
              <a:t>13</a:t>
            </a:fld>
            <a:endParaRPr lang="sv-SE"/>
          </a:p>
        </p:txBody>
      </p:sp>
    </p:spTree>
    <p:extLst>
      <p:ext uri="{BB962C8B-B14F-4D97-AF65-F5344CB8AC3E}">
        <p14:creationId xmlns:p14="http://schemas.microsoft.com/office/powerpoint/2010/main" val="85522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When we create custom roles we can use PowerShell or CLI. W</a:t>
            </a:r>
            <a:r>
              <a:rPr lang="en-US" dirty="0"/>
              <a:t>e </a:t>
            </a:r>
            <a:r>
              <a:rPr lang="sv-SE" dirty="0"/>
              <a:t>can use pure powershell but I typically use a JSON file to do it. One of the reasons is that... (click)</a:t>
            </a:r>
          </a:p>
        </p:txBody>
      </p:sp>
      <p:sp>
        <p:nvSpPr>
          <p:cNvPr id="4" name="Slide Number Placeholder 3"/>
          <p:cNvSpPr>
            <a:spLocks noGrp="1"/>
          </p:cNvSpPr>
          <p:nvPr>
            <p:ph type="sldNum" sz="quarter" idx="5"/>
          </p:nvPr>
        </p:nvSpPr>
        <p:spPr/>
        <p:txBody>
          <a:bodyPr/>
          <a:lstStyle/>
          <a:p>
            <a:fld id="{CBE90F42-5D86-4859-9621-1668FDBCE882}" type="slidenum">
              <a:rPr lang="sv-SE" smtClean="0"/>
              <a:t>14</a:t>
            </a:fld>
            <a:endParaRPr lang="sv-SE"/>
          </a:p>
        </p:txBody>
      </p:sp>
    </p:spTree>
    <p:extLst>
      <p:ext uri="{BB962C8B-B14F-4D97-AF65-F5344CB8AC3E}">
        <p14:creationId xmlns:p14="http://schemas.microsoft.com/office/powerpoint/2010/main" val="631276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en-US" dirty="0">
                <a:cs typeface="Calibri"/>
              </a:rPr>
              <a:t>The role definitions are typically </a:t>
            </a:r>
            <a:r>
              <a:rPr lang="en-US" dirty="0" err="1">
                <a:cs typeface="Calibri"/>
              </a:rPr>
              <a:t>retreived</a:t>
            </a:r>
            <a:r>
              <a:rPr lang="en-US" dirty="0">
                <a:cs typeface="Calibri"/>
              </a:rPr>
              <a:t> in json  format.</a:t>
            </a:r>
          </a:p>
          <a:p>
            <a:r>
              <a:rPr lang="en-US" dirty="0">
                <a:cs typeface="Calibri"/>
              </a:rPr>
              <a:t>This is the retrieved definition of the Contributor role. We see the name, the ID, the description and the actions. </a:t>
            </a:r>
          </a:p>
          <a:p>
            <a:endParaRPr lang="en-US" dirty="0">
              <a:cs typeface="Calibri"/>
            </a:endParaRPr>
          </a:p>
        </p:txBody>
      </p:sp>
      <p:sp>
        <p:nvSpPr>
          <p:cNvPr id="4" name="Slide Number Placeholder 3"/>
          <p:cNvSpPr>
            <a:spLocks noGrp="1"/>
          </p:cNvSpPr>
          <p:nvPr>
            <p:ph type="sldNum" sz="quarter" idx="5"/>
          </p:nvPr>
        </p:nvSpPr>
        <p:spPr/>
        <p:txBody>
          <a:bodyPr/>
          <a:lstStyle/>
          <a:p>
            <a:fld id="{CBE90F42-5D86-4859-9621-1668FDBCE882}" type="slidenum">
              <a:rPr lang="sv-SE" smtClean="0"/>
              <a:t>15</a:t>
            </a:fld>
            <a:endParaRPr lang="sv-SE"/>
          </a:p>
        </p:txBody>
      </p:sp>
    </p:spTree>
    <p:extLst>
      <p:ext uri="{BB962C8B-B14F-4D97-AF65-F5344CB8AC3E}">
        <p14:creationId xmlns:p14="http://schemas.microsoft.com/office/powerpoint/2010/main" val="2020914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en-US" dirty="0"/>
              <a:t>The actions in this case is an asterisk, meaning that we are allowed to do ANYTHING WE WANT.  </a:t>
            </a:r>
          </a:p>
          <a:p>
            <a:r>
              <a:rPr lang="en-US" dirty="0"/>
              <a:t>But then of course there is a node called </a:t>
            </a:r>
            <a:r>
              <a:rPr lang="en-US" dirty="0" err="1"/>
              <a:t>NotActions</a:t>
            </a:r>
            <a:r>
              <a:rPr lang="en-US" dirty="0"/>
              <a:t> that is specific exceptions to the Actions node. </a:t>
            </a:r>
            <a:endParaRPr lang="en-US" dirty="0">
              <a:cs typeface="Calibri"/>
            </a:endParaRPr>
          </a:p>
        </p:txBody>
      </p:sp>
      <p:sp>
        <p:nvSpPr>
          <p:cNvPr id="4" name="Slide Number Placeholder 3"/>
          <p:cNvSpPr>
            <a:spLocks noGrp="1"/>
          </p:cNvSpPr>
          <p:nvPr>
            <p:ph type="sldNum" sz="quarter" idx="5"/>
          </p:nvPr>
        </p:nvSpPr>
        <p:spPr/>
        <p:txBody>
          <a:bodyPr/>
          <a:lstStyle/>
          <a:p>
            <a:fld id="{CBE90F42-5D86-4859-9621-1668FDBCE882}" type="slidenum">
              <a:rPr lang="sv-SE" smtClean="0"/>
              <a:t>16</a:t>
            </a:fld>
            <a:endParaRPr lang="sv-SE"/>
          </a:p>
        </p:txBody>
      </p:sp>
    </p:spTree>
    <p:extLst>
      <p:ext uri="{BB962C8B-B14F-4D97-AF65-F5344CB8AC3E}">
        <p14:creationId xmlns:p14="http://schemas.microsoft.com/office/powerpoint/2010/main" val="4004632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The DataActions and NotDataActions are similar. (we see them used in things like storage, databases etc)</a:t>
            </a:r>
          </a:p>
        </p:txBody>
      </p:sp>
      <p:sp>
        <p:nvSpPr>
          <p:cNvPr id="4" name="Slide Number Placeholder 3"/>
          <p:cNvSpPr>
            <a:spLocks noGrp="1"/>
          </p:cNvSpPr>
          <p:nvPr>
            <p:ph type="sldNum" sz="quarter" idx="5"/>
          </p:nvPr>
        </p:nvSpPr>
        <p:spPr/>
        <p:txBody>
          <a:bodyPr/>
          <a:lstStyle/>
          <a:p>
            <a:fld id="{CBE90F42-5D86-4859-9621-1668FDBCE882}" type="slidenum">
              <a:rPr lang="sv-SE" smtClean="0"/>
              <a:t>17</a:t>
            </a:fld>
            <a:endParaRPr lang="sv-SE"/>
          </a:p>
        </p:txBody>
      </p:sp>
    </p:spTree>
    <p:extLst>
      <p:ext uri="{BB962C8B-B14F-4D97-AF65-F5344CB8AC3E}">
        <p14:creationId xmlns:p14="http://schemas.microsoft.com/office/powerpoint/2010/main" val="3778626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At the end of the definition we say in what scope this role should be available. </a:t>
            </a:r>
          </a:p>
          <a:p>
            <a:endParaRPr lang="sv-SE" dirty="0"/>
          </a:p>
        </p:txBody>
      </p:sp>
      <p:sp>
        <p:nvSpPr>
          <p:cNvPr id="4" name="Slide Number Placeholder 3"/>
          <p:cNvSpPr>
            <a:spLocks noGrp="1"/>
          </p:cNvSpPr>
          <p:nvPr>
            <p:ph type="sldNum" sz="quarter" idx="5"/>
          </p:nvPr>
        </p:nvSpPr>
        <p:spPr/>
        <p:txBody>
          <a:bodyPr/>
          <a:lstStyle/>
          <a:p>
            <a:fld id="{CBE90F42-5D86-4859-9621-1668FDBCE882}" type="slidenum">
              <a:rPr lang="sv-SE" smtClean="0"/>
              <a:t>18</a:t>
            </a:fld>
            <a:endParaRPr lang="sv-SE"/>
          </a:p>
        </p:txBody>
      </p:sp>
    </p:spTree>
    <p:extLst>
      <p:ext uri="{BB962C8B-B14F-4D97-AF65-F5344CB8AC3E}">
        <p14:creationId xmlns:p14="http://schemas.microsoft.com/office/powerpoint/2010/main" val="3633590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Now, we should note that a user can be assigned multiple roles, even conflicting roles where one role clearly states in a ”NotAction” something that the role holder should not be able to do, and the other role clearly states the the role holder </a:t>
            </a:r>
            <a:r>
              <a:rPr lang="sv-SE" i="1" dirty="0"/>
              <a:t>should</a:t>
            </a:r>
            <a:r>
              <a:rPr lang="sv-SE" i="0" dirty="0"/>
              <a:t> be able to perform. </a:t>
            </a:r>
            <a:r>
              <a:rPr lang="en-US" i="0" dirty="0"/>
              <a:t>Let’s examine this. </a:t>
            </a:r>
            <a:r>
              <a:rPr lang="sv-SE" i="0" dirty="0" err="1"/>
              <a:t>What</a:t>
            </a:r>
            <a:r>
              <a:rPr lang="sv-SE" i="0" dirty="0"/>
              <a:t> will the result be?</a:t>
            </a:r>
          </a:p>
          <a:p>
            <a:endParaRPr lang="sv-SE" i="0" dirty="0"/>
          </a:p>
          <a:p>
            <a:r>
              <a:rPr lang="sv-SE" i="0" dirty="0"/>
              <a:t>The user </a:t>
            </a:r>
            <a:r>
              <a:rPr lang="sv-SE" i="1" dirty="0"/>
              <a:t>will </a:t>
            </a:r>
            <a:r>
              <a:rPr lang="sv-SE" i="0" dirty="0"/>
              <a:t>be able to perform the action. </a:t>
            </a:r>
          </a:p>
          <a:p>
            <a:r>
              <a:rPr lang="sv-SE" i="0" dirty="0"/>
              <a:t>This doesn’t behave like a deny-rule. </a:t>
            </a:r>
          </a:p>
          <a:p>
            <a:endParaRPr lang="sv-SE" i="0" dirty="0"/>
          </a:p>
          <a:p>
            <a:r>
              <a:rPr lang="sv-SE" i="0" dirty="0"/>
              <a:t>By the way there is something called Deny Assignments, but that is outside the scope of this presentation because I have never gotten to play with it. </a:t>
            </a:r>
            <a:endParaRPr lang="sv-SE" dirty="0"/>
          </a:p>
        </p:txBody>
      </p:sp>
      <p:sp>
        <p:nvSpPr>
          <p:cNvPr id="4" name="Slide Number Placeholder 3"/>
          <p:cNvSpPr>
            <a:spLocks noGrp="1"/>
          </p:cNvSpPr>
          <p:nvPr>
            <p:ph type="sldNum" sz="quarter" idx="5"/>
          </p:nvPr>
        </p:nvSpPr>
        <p:spPr/>
        <p:txBody>
          <a:bodyPr/>
          <a:lstStyle/>
          <a:p>
            <a:fld id="{CBE90F42-5D86-4859-9621-1668FDBCE882}" type="slidenum">
              <a:rPr lang="sv-SE" smtClean="0"/>
              <a:t>19</a:t>
            </a:fld>
            <a:endParaRPr lang="sv-SE"/>
          </a:p>
        </p:txBody>
      </p:sp>
    </p:spTree>
    <p:extLst>
      <p:ext uri="{BB962C8B-B14F-4D97-AF65-F5344CB8AC3E}">
        <p14:creationId xmlns:p14="http://schemas.microsoft.com/office/powerpoint/2010/main" val="2119590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en-US" dirty="0"/>
              <a:t>When people think of Access Control they sometimes confuse it with</a:t>
            </a:r>
            <a:r>
              <a:rPr lang="sv-SE" dirty="0"/>
              <a:t> </a:t>
            </a:r>
            <a:r>
              <a:rPr lang="sv-SE" dirty="0" err="1"/>
              <a:t>Authentication</a:t>
            </a:r>
            <a:r>
              <a:rPr lang="sv-SE" dirty="0"/>
              <a:t> </a:t>
            </a:r>
            <a:endParaRPr lang="en-US" dirty="0"/>
          </a:p>
          <a:p>
            <a:r>
              <a:rPr lang="en-US" dirty="0"/>
              <a:t>But it has more to do with</a:t>
            </a:r>
            <a:r>
              <a:rPr lang="sv-SE" dirty="0"/>
              <a:t> </a:t>
            </a:r>
            <a:r>
              <a:rPr lang="sv-SE" dirty="0" err="1"/>
              <a:t>Authorization</a:t>
            </a:r>
            <a:r>
              <a:rPr lang="en-US" dirty="0"/>
              <a:t>. Controlling what the user can do once the user has authenticated properly. </a:t>
            </a:r>
          </a:p>
          <a:p>
            <a:endParaRPr lang="sv-SE" dirty="0"/>
          </a:p>
        </p:txBody>
      </p:sp>
      <p:sp>
        <p:nvSpPr>
          <p:cNvPr id="4" name="Slide Number Placeholder 3"/>
          <p:cNvSpPr>
            <a:spLocks noGrp="1"/>
          </p:cNvSpPr>
          <p:nvPr>
            <p:ph type="sldNum" sz="quarter" idx="5"/>
          </p:nvPr>
        </p:nvSpPr>
        <p:spPr/>
        <p:txBody>
          <a:bodyPr/>
          <a:lstStyle/>
          <a:p>
            <a:fld id="{CBE90F42-5D86-4859-9621-1668FDBCE882}" type="slidenum">
              <a:rPr lang="sv-SE" smtClean="0"/>
              <a:t>2</a:t>
            </a:fld>
            <a:endParaRPr lang="sv-SE"/>
          </a:p>
        </p:txBody>
      </p:sp>
    </p:spTree>
    <p:extLst>
      <p:ext uri="{BB962C8B-B14F-4D97-AF65-F5344CB8AC3E}">
        <p14:creationId xmlns:p14="http://schemas.microsoft.com/office/powerpoint/2010/main" val="2241626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When creating a custom role we often have at least a vague idea of what the role holder should be able to do. But we are going to have to figure it out. One way is to look at the avaliable built in roles and try </a:t>
            </a:r>
            <a:r>
              <a:rPr lang="en-US" dirty="0"/>
              <a:t>to find appropriate examples</a:t>
            </a:r>
            <a:r>
              <a:rPr lang="sv-SE" dirty="0"/>
              <a:t>. We are also going to have to test our roles...</a:t>
            </a:r>
          </a:p>
        </p:txBody>
      </p:sp>
      <p:sp>
        <p:nvSpPr>
          <p:cNvPr id="4" name="Slide Number Placeholder 3"/>
          <p:cNvSpPr>
            <a:spLocks noGrp="1"/>
          </p:cNvSpPr>
          <p:nvPr>
            <p:ph type="sldNum" sz="quarter" idx="5"/>
          </p:nvPr>
        </p:nvSpPr>
        <p:spPr/>
        <p:txBody>
          <a:bodyPr/>
          <a:lstStyle/>
          <a:p>
            <a:fld id="{CBE90F42-5D86-4859-9621-1668FDBCE882}" type="slidenum">
              <a:rPr lang="sv-SE" smtClean="0"/>
              <a:t>20</a:t>
            </a:fld>
            <a:endParaRPr lang="sv-SE"/>
          </a:p>
        </p:txBody>
      </p:sp>
    </p:spTree>
    <p:extLst>
      <p:ext uri="{BB962C8B-B14F-4D97-AF65-F5344CB8AC3E}">
        <p14:creationId xmlns:p14="http://schemas.microsoft.com/office/powerpoint/2010/main" val="341100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PowerShell is a good friend. You can find all the code in my demo on github. </a:t>
            </a:r>
          </a:p>
          <a:p>
            <a:endParaRPr lang="sv-SE" dirty="0"/>
          </a:p>
          <a:p>
            <a:r>
              <a:rPr lang="sv-SE" dirty="0"/>
              <a:t>(Gå igenom raderna snabbt)</a:t>
            </a:r>
          </a:p>
          <a:p>
            <a:endParaRPr lang="sv-SE" dirty="0"/>
          </a:p>
          <a:p>
            <a:r>
              <a:rPr lang="sv-SE" dirty="0"/>
              <a:t>Wanna see it in action?</a:t>
            </a:r>
          </a:p>
          <a:p>
            <a:r>
              <a:rPr lang="sv-SE" dirty="0"/>
              <a:t>Demo-time</a:t>
            </a:r>
          </a:p>
        </p:txBody>
      </p:sp>
      <p:sp>
        <p:nvSpPr>
          <p:cNvPr id="4" name="Slide Number Placeholder 3"/>
          <p:cNvSpPr>
            <a:spLocks noGrp="1"/>
          </p:cNvSpPr>
          <p:nvPr>
            <p:ph type="sldNum" sz="quarter" idx="5"/>
          </p:nvPr>
        </p:nvSpPr>
        <p:spPr/>
        <p:txBody>
          <a:bodyPr/>
          <a:lstStyle/>
          <a:p>
            <a:fld id="{CBE90F42-5D86-4859-9621-1668FDBCE882}" type="slidenum">
              <a:rPr lang="sv-SE" smtClean="0"/>
              <a:t>21</a:t>
            </a:fld>
            <a:endParaRPr lang="sv-SE"/>
          </a:p>
        </p:txBody>
      </p:sp>
    </p:spTree>
    <p:extLst>
      <p:ext uri="{BB962C8B-B14F-4D97-AF65-F5344CB8AC3E}">
        <p14:creationId xmlns:p14="http://schemas.microsoft.com/office/powerpoint/2010/main" val="2049502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BE90F42-5D86-4859-9621-1668FDBCE882}" type="slidenum">
              <a:rPr lang="sv-SE" smtClean="0"/>
              <a:t>22</a:t>
            </a:fld>
            <a:endParaRPr lang="sv-SE"/>
          </a:p>
        </p:txBody>
      </p:sp>
    </p:spTree>
    <p:extLst>
      <p:ext uri="{BB962C8B-B14F-4D97-AF65-F5344CB8AC3E}">
        <p14:creationId xmlns:p14="http://schemas.microsoft.com/office/powerpoint/2010/main" val="2043755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There ARE  some limits on role holder assignments and on the number of custom roles you can create. </a:t>
            </a:r>
          </a:p>
        </p:txBody>
      </p:sp>
      <p:sp>
        <p:nvSpPr>
          <p:cNvPr id="4" name="Slide Number Placeholder 3"/>
          <p:cNvSpPr>
            <a:spLocks noGrp="1"/>
          </p:cNvSpPr>
          <p:nvPr>
            <p:ph type="sldNum" sz="quarter" idx="5"/>
          </p:nvPr>
        </p:nvSpPr>
        <p:spPr/>
        <p:txBody>
          <a:bodyPr/>
          <a:lstStyle/>
          <a:p>
            <a:fld id="{CBE90F42-5D86-4859-9621-1668FDBCE882}" type="slidenum">
              <a:rPr lang="sv-SE" smtClean="0"/>
              <a:t>23</a:t>
            </a:fld>
            <a:endParaRPr lang="sv-SE"/>
          </a:p>
        </p:txBody>
      </p:sp>
    </p:spTree>
    <p:extLst>
      <p:ext uri="{BB962C8B-B14F-4D97-AF65-F5344CB8AC3E}">
        <p14:creationId xmlns:p14="http://schemas.microsoft.com/office/powerpoint/2010/main" val="1031592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en-US" dirty="0"/>
              <a:t>The recommendation around Global Admins in Azure AD is to stay below five, the fewer the better. But no less than two in my humble opinion. The development in Azure AD have been focused around other problems than roles. Some things still require Global Admin role to perform. But the new Global Reader role removed a lot of reasons to assign the Global admin role</a:t>
            </a:r>
            <a:endParaRPr lang="en-SE" dirty="0"/>
          </a:p>
        </p:txBody>
      </p:sp>
      <p:sp>
        <p:nvSpPr>
          <p:cNvPr id="4" name="Slide Number Placeholder 3"/>
          <p:cNvSpPr>
            <a:spLocks noGrp="1"/>
          </p:cNvSpPr>
          <p:nvPr>
            <p:ph type="sldNum" sz="quarter" idx="5"/>
          </p:nvPr>
        </p:nvSpPr>
        <p:spPr/>
        <p:txBody>
          <a:bodyPr/>
          <a:lstStyle/>
          <a:p>
            <a:fld id="{CBE90F42-5D86-4859-9621-1668FDBCE882}" type="slidenum">
              <a:rPr lang="sv-SE" smtClean="0"/>
              <a:t>24</a:t>
            </a:fld>
            <a:endParaRPr lang="sv-SE"/>
          </a:p>
        </p:txBody>
      </p:sp>
    </p:spTree>
    <p:extLst>
      <p:ext uri="{BB962C8B-B14F-4D97-AF65-F5344CB8AC3E}">
        <p14:creationId xmlns:p14="http://schemas.microsoft.com/office/powerpoint/2010/main" val="2855903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To create a custm role in Azure AD we must have the right license. </a:t>
            </a:r>
          </a:p>
          <a:p>
            <a:r>
              <a:rPr lang="sv-SE" dirty="0"/>
              <a:t>The scope of custom roles is different between Built-in roles and custom roles right now:</a:t>
            </a:r>
          </a:p>
          <a:p>
            <a:r>
              <a:rPr lang="sv-SE" dirty="0"/>
              <a:t>Custom roles are scoped at Directory or Azure AD resource, but not yet a Administrative Unit</a:t>
            </a:r>
          </a:p>
          <a:p>
            <a:r>
              <a:rPr lang="sv-SE" dirty="0"/>
              <a:t>Built-in roles are scoped at directory and in some cases Administrative Unit (but cannot be scoped to an Azure AD resource.</a:t>
            </a:r>
          </a:p>
        </p:txBody>
      </p:sp>
      <p:sp>
        <p:nvSpPr>
          <p:cNvPr id="4" name="Slide Number Placeholder 3"/>
          <p:cNvSpPr>
            <a:spLocks noGrp="1"/>
          </p:cNvSpPr>
          <p:nvPr>
            <p:ph type="sldNum" sz="quarter" idx="5"/>
          </p:nvPr>
        </p:nvSpPr>
        <p:spPr/>
        <p:txBody>
          <a:bodyPr/>
          <a:lstStyle/>
          <a:p>
            <a:fld id="{CBE90F42-5D86-4859-9621-1668FDBCE882}" type="slidenum">
              <a:rPr lang="sv-SE" smtClean="0"/>
              <a:t>25</a:t>
            </a:fld>
            <a:endParaRPr lang="sv-SE"/>
          </a:p>
        </p:txBody>
      </p:sp>
    </p:spTree>
    <p:extLst>
      <p:ext uri="{BB962C8B-B14F-4D97-AF65-F5344CB8AC3E}">
        <p14:creationId xmlns:p14="http://schemas.microsoft.com/office/powerpoint/2010/main" val="2703205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en-US" dirty="0"/>
              <a:t>There are 63 role templates with the newly added 16, and there are more to come. But like in Azure RBAC, custom roles will be a huge thing when its ready. </a:t>
            </a:r>
            <a:endParaRPr lang="en-SE" dirty="0"/>
          </a:p>
        </p:txBody>
      </p:sp>
      <p:sp>
        <p:nvSpPr>
          <p:cNvPr id="4" name="Slide Number Placeholder 3"/>
          <p:cNvSpPr>
            <a:spLocks noGrp="1"/>
          </p:cNvSpPr>
          <p:nvPr>
            <p:ph type="sldNum" sz="quarter" idx="5"/>
          </p:nvPr>
        </p:nvSpPr>
        <p:spPr/>
        <p:txBody>
          <a:bodyPr/>
          <a:lstStyle/>
          <a:p>
            <a:fld id="{CBE90F42-5D86-4859-9621-1668FDBCE882}" type="slidenum">
              <a:rPr lang="sv-SE" smtClean="0"/>
              <a:t>26</a:t>
            </a:fld>
            <a:endParaRPr lang="sv-SE"/>
          </a:p>
        </p:txBody>
      </p:sp>
    </p:spTree>
    <p:extLst>
      <p:ext uri="{BB962C8B-B14F-4D97-AF65-F5344CB8AC3E}">
        <p14:creationId xmlns:p14="http://schemas.microsoft.com/office/powerpoint/2010/main" val="415439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Roles do not cross the services boundry, meaning that the a role in Azure AD typically cannot access resources in Azure. There is one notable exception and that is that a global admin can be given access to manage subscription and Management Groups in Azure. </a:t>
            </a:r>
          </a:p>
        </p:txBody>
      </p:sp>
      <p:sp>
        <p:nvSpPr>
          <p:cNvPr id="4" name="Slide Number Placeholder 3"/>
          <p:cNvSpPr>
            <a:spLocks noGrp="1"/>
          </p:cNvSpPr>
          <p:nvPr>
            <p:ph type="sldNum" sz="quarter" idx="5"/>
          </p:nvPr>
        </p:nvSpPr>
        <p:spPr/>
        <p:txBody>
          <a:bodyPr/>
          <a:lstStyle/>
          <a:p>
            <a:fld id="{CBE90F42-5D86-4859-9621-1668FDBCE882}" type="slidenum">
              <a:rPr lang="sv-SE" smtClean="0"/>
              <a:t>27</a:t>
            </a:fld>
            <a:endParaRPr lang="sv-SE"/>
          </a:p>
        </p:txBody>
      </p:sp>
    </p:spTree>
    <p:extLst>
      <p:ext uri="{BB962C8B-B14F-4D97-AF65-F5344CB8AC3E}">
        <p14:creationId xmlns:p14="http://schemas.microsoft.com/office/powerpoint/2010/main" val="3786856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BE90F42-5D86-4859-9621-1668FDBCE882}" type="slidenum">
              <a:rPr lang="sv-SE" smtClean="0"/>
              <a:t>28</a:t>
            </a:fld>
            <a:endParaRPr lang="sv-SE"/>
          </a:p>
        </p:txBody>
      </p:sp>
    </p:spTree>
    <p:extLst>
      <p:ext uri="{BB962C8B-B14F-4D97-AF65-F5344CB8AC3E}">
        <p14:creationId xmlns:p14="http://schemas.microsoft.com/office/powerpoint/2010/main" val="58717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My bi-weekly podcast in swedish about Office 365 is available on iTunes, Spotify, TuneIn Radio  etc.. </a:t>
            </a:r>
          </a:p>
          <a:p>
            <a:r>
              <a:rPr lang="sv-SE" dirty="0"/>
              <a:t>Thanks for listening!</a:t>
            </a:r>
          </a:p>
          <a:p>
            <a:endParaRPr lang="sv-SE" dirty="0"/>
          </a:p>
        </p:txBody>
      </p:sp>
      <p:sp>
        <p:nvSpPr>
          <p:cNvPr id="4" name="Slide Number Placeholder 3"/>
          <p:cNvSpPr>
            <a:spLocks noGrp="1"/>
          </p:cNvSpPr>
          <p:nvPr>
            <p:ph type="sldNum" sz="quarter" idx="5"/>
          </p:nvPr>
        </p:nvSpPr>
        <p:spPr/>
        <p:txBody>
          <a:bodyPr/>
          <a:lstStyle/>
          <a:p>
            <a:fld id="{CBE90F42-5D86-4859-9621-1668FDBCE882}" type="slidenum">
              <a:rPr lang="sv-SE" smtClean="0"/>
              <a:t>29</a:t>
            </a:fld>
            <a:endParaRPr lang="sv-SE"/>
          </a:p>
        </p:txBody>
      </p:sp>
    </p:spTree>
    <p:extLst>
      <p:ext uri="{BB962C8B-B14F-4D97-AF65-F5344CB8AC3E}">
        <p14:creationId xmlns:p14="http://schemas.microsoft.com/office/powerpoint/2010/main" val="273479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en-US" dirty="0"/>
              <a:t>The security triad is almost mandatory to bring up when we speak of security. </a:t>
            </a:r>
            <a:r>
              <a:rPr lang="sv-SE" dirty="0"/>
              <a:t>Access Control is usually mapped to the Integrity and Confidentiality parts of the security triad. </a:t>
            </a:r>
          </a:p>
        </p:txBody>
      </p:sp>
      <p:sp>
        <p:nvSpPr>
          <p:cNvPr id="4" name="Slide Number Placeholder 3"/>
          <p:cNvSpPr>
            <a:spLocks noGrp="1"/>
          </p:cNvSpPr>
          <p:nvPr>
            <p:ph type="sldNum" sz="quarter" idx="5"/>
          </p:nvPr>
        </p:nvSpPr>
        <p:spPr/>
        <p:txBody>
          <a:bodyPr/>
          <a:lstStyle/>
          <a:p>
            <a:fld id="{CBE90F42-5D86-4859-9621-1668FDBCE882}" type="slidenum">
              <a:rPr lang="sv-SE" smtClean="0"/>
              <a:t>3</a:t>
            </a:fld>
            <a:endParaRPr lang="sv-SE"/>
          </a:p>
        </p:txBody>
      </p:sp>
    </p:spTree>
    <p:extLst>
      <p:ext uri="{BB962C8B-B14F-4D97-AF65-F5344CB8AC3E}">
        <p14:creationId xmlns:p14="http://schemas.microsoft.com/office/powerpoint/2010/main" val="130243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Multiple Access Control methods in history, E</a:t>
            </a:r>
            <a:r>
              <a:rPr lang="en-US" dirty="0" err="1"/>
              <a:t>ach</a:t>
            </a:r>
            <a:r>
              <a:rPr lang="en-US" dirty="0"/>
              <a:t> </a:t>
            </a:r>
            <a:r>
              <a:rPr lang="sv-SE" dirty="0"/>
              <a:t>one designed to solve a specific problem. As an orientation we are going to look at three access </a:t>
            </a:r>
            <a:r>
              <a:rPr lang="sv-SE" dirty="0" err="1"/>
              <a:t>contro</a:t>
            </a:r>
            <a:r>
              <a:rPr lang="en-US" dirty="0"/>
              <a:t>l</a:t>
            </a:r>
            <a:r>
              <a:rPr lang="sv-SE" dirty="0"/>
              <a:t> acronyms. MAC, DAC and RBAC.</a:t>
            </a:r>
          </a:p>
        </p:txBody>
      </p:sp>
      <p:sp>
        <p:nvSpPr>
          <p:cNvPr id="4" name="Slide Number Placeholder 3"/>
          <p:cNvSpPr>
            <a:spLocks noGrp="1"/>
          </p:cNvSpPr>
          <p:nvPr>
            <p:ph type="sldNum" sz="quarter" idx="5"/>
          </p:nvPr>
        </p:nvSpPr>
        <p:spPr/>
        <p:txBody>
          <a:bodyPr/>
          <a:lstStyle/>
          <a:p>
            <a:fld id="{CBE90F42-5D86-4859-9621-1668FDBCE882}" type="slidenum">
              <a:rPr lang="sv-SE" smtClean="0"/>
              <a:t>4</a:t>
            </a:fld>
            <a:endParaRPr lang="sv-SE"/>
          </a:p>
        </p:txBody>
      </p:sp>
    </p:spTree>
    <p:extLst>
      <p:ext uri="{BB962C8B-B14F-4D97-AF65-F5344CB8AC3E}">
        <p14:creationId xmlns:p14="http://schemas.microsoft.com/office/powerpoint/2010/main" val="2149068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MAC, or  Mandatory access control has been around for a looooong time.</a:t>
            </a:r>
          </a:p>
          <a:p>
            <a:r>
              <a:rPr lang="sv-SE" dirty="0"/>
              <a:t>A look at wikipedia for Access Control will allow you to compare the different models</a:t>
            </a:r>
          </a:p>
          <a:p>
            <a:r>
              <a:rPr lang="sv-SE" dirty="0"/>
              <a:t>But we are going to take a quick look at two classic </a:t>
            </a:r>
            <a:r>
              <a:rPr lang="en-US" dirty="0"/>
              <a:t>MAC </a:t>
            </a:r>
            <a:r>
              <a:rPr lang="sv-SE" dirty="0" err="1"/>
              <a:t>models</a:t>
            </a:r>
            <a:r>
              <a:rPr lang="sv-SE" dirty="0"/>
              <a:t>: Bell-LaPadula and Biba.</a:t>
            </a:r>
          </a:p>
        </p:txBody>
      </p:sp>
      <p:sp>
        <p:nvSpPr>
          <p:cNvPr id="4" name="Slide Number Placeholder 3"/>
          <p:cNvSpPr>
            <a:spLocks noGrp="1"/>
          </p:cNvSpPr>
          <p:nvPr>
            <p:ph type="sldNum" sz="quarter" idx="5"/>
          </p:nvPr>
        </p:nvSpPr>
        <p:spPr/>
        <p:txBody>
          <a:bodyPr/>
          <a:lstStyle/>
          <a:p>
            <a:fld id="{CBE90F42-5D86-4859-9621-1668FDBCE882}" type="slidenum">
              <a:rPr lang="sv-SE" smtClean="0"/>
              <a:t>5</a:t>
            </a:fld>
            <a:endParaRPr lang="sv-SE"/>
          </a:p>
        </p:txBody>
      </p:sp>
    </p:spTree>
    <p:extLst>
      <p:ext uri="{BB962C8B-B14F-4D97-AF65-F5344CB8AC3E}">
        <p14:creationId xmlns:p14="http://schemas.microsoft.com/office/powerpoint/2010/main" val="2775425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endParaRPr lang="sv-SE" dirty="0"/>
          </a:p>
          <a:p>
            <a:r>
              <a:rPr lang="sv-SE" dirty="0"/>
              <a:t>Bell-LaPadula is the classic spy movie model. Everything is assigned a security label. People are assigned clearance levels. </a:t>
            </a:r>
          </a:p>
          <a:p>
            <a:r>
              <a:rPr lang="sv-SE" dirty="0"/>
              <a:t>Read down – Read my </a:t>
            </a:r>
            <a:r>
              <a:rPr lang="sv-SE" dirty="0" err="1"/>
              <a:t>level</a:t>
            </a:r>
            <a:r>
              <a:rPr lang="sv-SE" dirty="0"/>
              <a:t> and </a:t>
            </a:r>
            <a:r>
              <a:rPr lang="sv-SE" dirty="0" err="1"/>
              <a:t>below</a:t>
            </a:r>
            <a:r>
              <a:rPr lang="sv-SE" dirty="0"/>
              <a:t>. Write up – I cannot create documents with a lower Security label than my clearence level.</a:t>
            </a:r>
          </a:p>
          <a:p>
            <a:r>
              <a:rPr lang="sv-SE" dirty="0"/>
              <a:t>Biba is the opposite, but its not concerned with confidentiality, it deals with the </a:t>
            </a:r>
            <a:r>
              <a:rPr lang="sv-SE" dirty="0" err="1"/>
              <a:t>integrity</a:t>
            </a:r>
            <a:r>
              <a:rPr lang="sv-SE" dirty="0"/>
              <a:t> or </a:t>
            </a:r>
            <a:r>
              <a:rPr lang="sv-SE"/>
              <a:t>trustworthiness </a:t>
            </a:r>
            <a:r>
              <a:rPr lang="sv-SE" dirty="0"/>
              <a:t>of the information. </a:t>
            </a:r>
            <a:r>
              <a:rPr lang="en-US" dirty="0"/>
              <a:t>A sergeant will take orders (read) from a general but not a private, and give orders (write) to a private but not a general. </a:t>
            </a:r>
            <a:endParaRPr lang="sv-SE" dirty="0"/>
          </a:p>
          <a:p>
            <a:endParaRPr lang="sv-SE" dirty="0"/>
          </a:p>
          <a:p>
            <a:r>
              <a:rPr lang="sv-SE" dirty="0"/>
              <a:t>Both require careful modelling of labels and levels. Very static (sometimes a benefit)</a:t>
            </a:r>
          </a:p>
        </p:txBody>
      </p:sp>
      <p:sp>
        <p:nvSpPr>
          <p:cNvPr id="4" name="Slide Number Placeholder 3"/>
          <p:cNvSpPr>
            <a:spLocks noGrp="1"/>
          </p:cNvSpPr>
          <p:nvPr>
            <p:ph type="sldNum" sz="quarter" idx="5"/>
          </p:nvPr>
        </p:nvSpPr>
        <p:spPr/>
        <p:txBody>
          <a:bodyPr/>
          <a:lstStyle/>
          <a:p>
            <a:fld id="{CBE90F42-5D86-4859-9621-1668FDBCE882}" type="slidenum">
              <a:rPr lang="sv-SE" smtClean="0"/>
              <a:t>6</a:t>
            </a:fld>
            <a:endParaRPr lang="sv-SE"/>
          </a:p>
        </p:txBody>
      </p:sp>
    </p:spTree>
    <p:extLst>
      <p:ext uri="{BB962C8B-B14F-4D97-AF65-F5344CB8AC3E}">
        <p14:creationId xmlns:p14="http://schemas.microsoft.com/office/powerpoint/2010/main" val="3408603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Most common in Operating Systems.</a:t>
            </a:r>
          </a:p>
          <a:p>
            <a:pPr defTabSz="1733794">
              <a:defRPr/>
            </a:pPr>
            <a:r>
              <a:rPr lang="sv-SE" dirty="0"/>
              <a:t>Discretionary = Available, if you want to. Default = Everyone-Full Control</a:t>
            </a:r>
          </a:p>
          <a:p>
            <a:r>
              <a:rPr lang="sv-SE" dirty="0"/>
              <a:t>Also requires a lot of planning to be done right.</a:t>
            </a:r>
          </a:p>
          <a:p>
            <a:r>
              <a:rPr lang="sv-SE" dirty="0"/>
              <a:t>In windows classes we are taught to use the AGDLP-model</a:t>
            </a:r>
          </a:p>
        </p:txBody>
      </p:sp>
      <p:sp>
        <p:nvSpPr>
          <p:cNvPr id="4" name="Slide Number Placeholder 3"/>
          <p:cNvSpPr>
            <a:spLocks noGrp="1"/>
          </p:cNvSpPr>
          <p:nvPr>
            <p:ph type="sldNum" sz="quarter" idx="5"/>
          </p:nvPr>
        </p:nvSpPr>
        <p:spPr/>
        <p:txBody>
          <a:bodyPr/>
          <a:lstStyle/>
          <a:p>
            <a:fld id="{CBE90F42-5D86-4859-9621-1668FDBCE882}" type="slidenum">
              <a:rPr lang="sv-SE" smtClean="0"/>
              <a:t>7</a:t>
            </a:fld>
            <a:endParaRPr lang="sv-SE"/>
          </a:p>
        </p:txBody>
      </p:sp>
    </p:spTree>
    <p:extLst>
      <p:ext uri="{BB962C8B-B14F-4D97-AF65-F5344CB8AC3E}">
        <p14:creationId xmlns:p14="http://schemas.microsoft.com/office/powerpoint/2010/main" val="1944104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Rule Based Access Control is about scenarios. If-Then-Else. </a:t>
            </a:r>
            <a:r>
              <a:rPr lang="en-US" dirty="0"/>
              <a:t>Conditions and actions. </a:t>
            </a:r>
            <a:r>
              <a:rPr lang="sv-SE" dirty="0"/>
              <a:t>Classic example is </a:t>
            </a:r>
            <a:r>
              <a:rPr lang="sv-SE" dirty="0" err="1"/>
              <a:t>Conditional</a:t>
            </a:r>
            <a:r>
              <a:rPr lang="sv-SE" dirty="0"/>
              <a:t> access</a:t>
            </a:r>
            <a:r>
              <a:rPr lang="en-US" dirty="0"/>
              <a:t> or Network Access Protection/Network Policy server. </a:t>
            </a:r>
            <a:endParaRPr lang="sv-SE" dirty="0"/>
          </a:p>
        </p:txBody>
      </p:sp>
      <p:sp>
        <p:nvSpPr>
          <p:cNvPr id="4" name="Slide Number Placeholder 3"/>
          <p:cNvSpPr>
            <a:spLocks noGrp="1"/>
          </p:cNvSpPr>
          <p:nvPr>
            <p:ph type="sldNum" sz="quarter" idx="5"/>
          </p:nvPr>
        </p:nvSpPr>
        <p:spPr/>
        <p:txBody>
          <a:bodyPr/>
          <a:lstStyle/>
          <a:p>
            <a:fld id="{CBE90F42-5D86-4859-9621-1668FDBCE882}" type="slidenum">
              <a:rPr lang="sv-SE" smtClean="0"/>
              <a:t>8</a:t>
            </a:fld>
            <a:endParaRPr lang="sv-SE"/>
          </a:p>
        </p:txBody>
      </p:sp>
    </p:spTree>
    <p:extLst>
      <p:ext uri="{BB962C8B-B14F-4D97-AF65-F5344CB8AC3E}">
        <p14:creationId xmlns:p14="http://schemas.microsoft.com/office/powerpoint/2010/main" val="2729238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55638"/>
            <a:ext cx="6337300" cy="3565525"/>
          </a:xfrm>
        </p:spPr>
      </p:sp>
      <p:sp>
        <p:nvSpPr>
          <p:cNvPr id="3" name="Notes Placeholder 2"/>
          <p:cNvSpPr>
            <a:spLocks noGrp="1"/>
          </p:cNvSpPr>
          <p:nvPr>
            <p:ph type="body" idx="1"/>
          </p:nvPr>
        </p:nvSpPr>
        <p:spPr/>
        <p:txBody>
          <a:bodyPr/>
          <a:lstStyle/>
          <a:p>
            <a:r>
              <a:rPr lang="sv-SE" dirty="0"/>
              <a:t>And now, we have reached the end of the orientation, </a:t>
            </a:r>
            <a:r>
              <a:rPr lang="en-US" dirty="0"/>
              <a:t>and it is time to</a:t>
            </a:r>
            <a:r>
              <a:rPr lang="sv-SE" dirty="0"/>
              <a:t> go head first into </a:t>
            </a:r>
            <a:r>
              <a:rPr lang="sv-SE" dirty="0" err="1"/>
              <a:t>Azure</a:t>
            </a:r>
            <a:r>
              <a:rPr lang="sv-SE" dirty="0"/>
              <a:t> R</a:t>
            </a:r>
            <a:r>
              <a:rPr lang="en-US" dirty="0"/>
              <a:t>ole Based Access Control. </a:t>
            </a:r>
            <a:endParaRPr lang="sv-SE" dirty="0"/>
          </a:p>
        </p:txBody>
      </p:sp>
      <p:sp>
        <p:nvSpPr>
          <p:cNvPr id="4" name="Slide Number Placeholder 3"/>
          <p:cNvSpPr>
            <a:spLocks noGrp="1"/>
          </p:cNvSpPr>
          <p:nvPr>
            <p:ph type="sldNum" sz="quarter" idx="5"/>
          </p:nvPr>
        </p:nvSpPr>
        <p:spPr/>
        <p:txBody>
          <a:bodyPr/>
          <a:lstStyle/>
          <a:p>
            <a:fld id="{CBE90F42-5D86-4859-9621-1668FDBCE882}" type="slidenum">
              <a:rPr lang="sv-SE" smtClean="0"/>
              <a:t>9</a:t>
            </a:fld>
            <a:endParaRPr lang="sv-SE"/>
          </a:p>
        </p:txBody>
      </p:sp>
    </p:spTree>
    <p:extLst>
      <p:ext uri="{BB962C8B-B14F-4D97-AF65-F5344CB8AC3E}">
        <p14:creationId xmlns:p14="http://schemas.microsoft.com/office/powerpoint/2010/main" val="1228630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A large mountain in the background&#10;&#10;Description automatically generated">
            <a:extLst>
              <a:ext uri="{FF2B5EF4-FFF2-40B4-BE49-F238E27FC236}">
                <a16:creationId xmlns:a16="http://schemas.microsoft.com/office/drawing/2014/main" id="{A13F6C6D-27AD-41F4-B5B2-91228F78D6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537" b="7537"/>
          <a:stretch/>
        </p:blipFill>
        <p:spPr>
          <a:xfrm>
            <a:off x="0" y="0"/>
            <a:ext cx="12192002" cy="6858001"/>
          </a:xfrm>
          <a:prstGeom prst="rect">
            <a:avLst/>
          </a:prstGeom>
        </p:spPr>
      </p:pic>
      <p:sp>
        <p:nvSpPr>
          <p:cNvPr id="12" name="Rectangle 11">
            <a:extLst>
              <a:ext uri="{FF2B5EF4-FFF2-40B4-BE49-F238E27FC236}">
                <a16:creationId xmlns:a16="http://schemas.microsoft.com/office/drawing/2014/main" id="{A5ADFC29-BAD6-42E9-B69F-18CCE3F4FC0E}"/>
              </a:ext>
            </a:extLst>
          </p:cNvPr>
          <p:cNvSpPr/>
          <p:nvPr userDrawn="1"/>
        </p:nvSpPr>
        <p:spPr>
          <a:xfrm>
            <a:off x="4715123" y="1797051"/>
            <a:ext cx="7476877" cy="1828800"/>
          </a:xfrm>
          <a:prstGeom prst="rect">
            <a:avLst/>
          </a:prstGeom>
          <a:solidFill>
            <a:srgbClr val="3D656F">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sv-SE" dirty="0">
              <a:solidFill>
                <a:schemeClr val="accent3"/>
              </a:solidFill>
              <a:latin typeface="Arial Nova" panose="020B0504020202020204" pitchFamily="34" charset="0"/>
            </a:endParaRPr>
          </a:p>
        </p:txBody>
      </p:sp>
      <p:pic>
        <p:nvPicPr>
          <p:cNvPr id="13" name="Picture 12" descr="A close up of a logo&#10;&#10;Description automatically generated">
            <a:extLst>
              <a:ext uri="{FF2B5EF4-FFF2-40B4-BE49-F238E27FC236}">
                <a16:creationId xmlns:a16="http://schemas.microsoft.com/office/drawing/2014/main" id="{D37F3D06-F703-4522-86E6-10E4EA1EF2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5291137"/>
            <a:ext cx="1828800" cy="1828800"/>
          </a:xfrm>
          <a:prstGeom prst="rect">
            <a:avLst/>
          </a:prstGeom>
        </p:spPr>
      </p:pic>
      <p:sp>
        <p:nvSpPr>
          <p:cNvPr id="14" name="Subtitle 2">
            <a:extLst>
              <a:ext uri="{FF2B5EF4-FFF2-40B4-BE49-F238E27FC236}">
                <a16:creationId xmlns:a16="http://schemas.microsoft.com/office/drawing/2014/main" id="{BA25823E-30FD-458B-B4E0-516441793A46}"/>
              </a:ext>
            </a:extLst>
          </p:cNvPr>
          <p:cNvSpPr txBox="1">
            <a:spLocks/>
          </p:cNvSpPr>
          <p:nvPr userDrawn="1"/>
        </p:nvSpPr>
        <p:spPr>
          <a:xfrm>
            <a:off x="1221851" y="6273579"/>
            <a:ext cx="8598010" cy="4239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solidFill>
                  <a:schemeClr val="accent1"/>
                </a:solidFill>
              </a:rPr>
              <a:t>Mats Warnolf AB</a:t>
            </a:r>
            <a:endParaRPr lang="sv-SE" dirty="0">
              <a:solidFill>
                <a:schemeClr val="accent1"/>
              </a:solidFill>
            </a:endParaRPr>
          </a:p>
        </p:txBody>
      </p:sp>
      <p:sp>
        <p:nvSpPr>
          <p:cNvPr id="2" name="Title 1"/>
          <p:cNvSpPr>
            <a:spLocks noGrp="1"/>
          </p:cNvSpPr>
          <p:nvPr>
            <p:ph type="ctrTitle"/>
          </p:nvPr>
        </p:nvSpPr>
        <p:spPr>
          <a:xfrm>
            <a:off x="4786684" y="1854201"/>
            <a:ext cx="7405316" cy="1655762"/>
          </a:xfrm>
        </p:spPr>
        <p:txBody>
          <a:bodyPr anchor="b"/>
          <a:lstStyle>
            <a:lvl1pPr algn="ctr">
              <a:defRPr sz="6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20877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372CCE-2C71-4F43-AF6B-F874C88B178B}" type="datetimeFigureOut">
              <a:rPr lang="sv-SE" smtClean="0"/>
              <a:t>2019-11-13</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5DAA53C-FF34-4430-9CB9-7BABD6FC853A}" type="slidenum">
              <a:rPr lang="sv-SE" smtClean="0"/>
              <a:t>‹#›</a:t>
            </a:fld>
            <a:endParaRPr lang="sv-SE"/>
          </a:p>
        </p:txBody>
      </p:sp>
    </p:spTree>
    <p:extLst>
      <p:ext uri="{BB962C8B-B14F-4D97-AF65-F5344CB8AC3E}">
        <p14:creationId xmlns:p14="http://schemas.microsoft.com/office/powerpoint/2010/main" val="2774311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372CCE-2C71-4F43-AF6B-F874C88B178B}" type="datetimeFigureOut">
              <a:rPr lang="sv-SE" smtClean="0"/>
              <a:t>2019-11-13</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5DAA53C-FF34-4430-9CB9-7BABD6FC853A}" type="slidenum">
              <a:rPr lang="sv-SE" smtClean="0"/>
              <a:t>‹#›</a:t>
            </a:fld>
            <a:endParaRPr lang="sv-SE"/>
          </a:p>
        </p:txBody>
      </p:sp>
    </p:spTree>
    <p:extLst>
      <p:ext uri="{BB962C8B-B14F-4D97-AF65-F5344CB8AC3E}">
        <p14:creationId xmlns:p14="http://schemas.microsoft.com/office/powerpoint/2010/main" val="1435187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372CCE-2C71-4F43-AF6B-F874C88B178B}" type="datetimeFigureOut">
              <a:rPr lang="sv-SE" smtClean="0"/>
              <a:t>2019-11-13</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5DAA53C-FF34-4430-9CB9-7BABD6FC853A}" type="slidenum">
              <a:rPr lang="sv-SE" smtClean="0"/>
              <a:t>‹#›</a:t>
            </a:fld>
            <a:endParaRPr lang="sv-SE"/>
          </a:p>
        </p:txBody>
      </p:sp>
    </p:spTree>
    <p:extLst>
      <p:ext uri="{BB962C8B-B14F-4D97-AF65-F5344CB8AC3E}">
        <p14:creationId xmlns:p14="http://schemas.microsoft.com/office/powerpoint/2010/main" val="827593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372CCE-2C71-4F43-AF6B-F874C88B178B}" type="datetimeFigureOut">
              <a:rPr lang="sv-SE" smtClean="0"/>
              <a:t>2019-11-13</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5DAA53C-FF34-4430-9CB9-7BABD6FC853A}" type="slidenum">
              <a:rPr lang="sv-SE" smtClean="0"/>
              <a:t>‹#›</a:t>
            </a:fld>
            <a:endParaRPr lang="sv-SE"/>
          </a:p>
        </p:txBody>
      </p:sp>
    </p:spTree>
    <p:extLst>
      <p:ext uri="{BB962C8B-B14F-4D97-AF65-F5344CB8AC3E}">
        <p14:creationId xmlns:p14="http://schemas.microsoft.com/office/powerpoint/2010/main" val="3050254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372CCE-2C71-4F43-AF6B-F874C88B178B}" type="datetimeFigureOut">
              <a:rPr lang="sv-SE" smtClean="0"/>
              <a:t>2019-11-13</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C5DAA53C-FF34-4430-9CB9-7BABD6FC853A}" type="slidenum">
              <a:rPr lang="sv-SE" smtClean="0"/>
              <a:t>‹#›</a:t>
            </a:fld>
            <a:endParaRPr lang="sv-SE"/>
          </a:p>
        </p:txBody>
      </p:sp>
    </p:spTree>
    <p:extLst>
      <p:ext uri="{BB962C8B-B14F-4D97-AF65-F5344CB8AC3E}">
        <p14:creationId xmlns:p14="http://schemas.microsoft.com/office/powerpoint/2010/main" val="380405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72CCE-2C71-4F43-AF6B-F874C88B178B}" type="datetimeFigureOut">
              <a:rPr lang="sv-SE" smtClean="0"/>
              <a:t>2019-11-13</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C5DAA53C-FF34-4430-9CB9-7BABD6FC853A}" type="slidenum">
              <a:rPr lang="sv-SE" smtClean="0"/>
              <a:t>‹#›</a:t>
            </a:fld>
            <a:endParaRPr lang="sv-SE"/>
          </a:p>
        </p:txBody>
      </p:sp>
    </p:spTree>
    <p:extLst>
      <p:ext uri="{BB962C8B-B14F-4D97-AF65-F5344CB8AC3E}">
        <p14:creationId xmlns:p14="http://schemas.microsoft.com/office/powerpoint/2010/main" val="3460898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372CCE-2C71-4F43-AF6B-F874C88B178B}" type="datetimeFigureOut">
              <a:rPr lang="sv-SE" smtClean="0"/>
              <a:t>2019-11-13</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C5DAA53C-FF34-4430-9CB9-7BABD6FC853A}" type="slidenum">
              <a:rPr lang="sv-SE" smtClean="0"/>
              <a:t>‹#›</a:t>
            </a:fld>
            <a:endParaRPr lang="sv-SE"/>
          </a:p>
        </p:txBody>
      </p:sp>
    </p:spTree>
    <p:extLst>
      <p:ext uri="{BB962C8B-B14F-4D97-AF65-F5344CB8AC3E}">
        <p14:creationId xmlns:p14="http://schemas.microsoft.com/office/powerpoint/2010/main" val="475861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372CCE-2C71-4F43-AF6B-F874C88B178B}" type="datetimeFigureOut">
              <a:rPr lang="sv-SE" smtClean="0"/>
              <a:t>2019-11-13</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C5DAA53C-FF34-4430-9CB9-7BABD6FC853A}" type="slidenum">
              <a:rPr lang="sv-SE" smtClean="0"/>
              <a:t>‹#›</a:t>
            </a:fld>
            <a:endParaRPr lang="sv-SE"/>
          </a:p>
        </p:txBody>
      </p:sp>
    </p:spTree>
    <p:extLst>
      <p:ext uri="{BB962C8B-B14F-4D97-AF65-F5344CB8AC3E}">
        <p14:creationId xmlns:p14="http://schemas.microsoft.com/office/powerpoint/2010/main" val="80936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372CCE-2C71-4F43-AF6B-F874C88B178B}" type="datetimeFigureOut">
              <a:rPr lang="sv-SE" smtClean="0"/>
              <a:t>2019-11-13</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C5DAA53C-FF34-4430-9CB9-7BABD6FC853A}" type="slidenum">
              <a:rPr lang="sv-SE" smtClean="0"/>
              <a:t>‹#›</a:t>
            </a:fld>
            <a:endParaRPr lang="sv-SE"/>
          </a:p>
        </p:txBody>
      </p:sp>
    </p:spTree>
    <p:extLst>
      <p:ext uri="{BB962C8B-B14F-4D97-AF65-F5344CB8AC3E}">
        <p14:creationId xmlns:p14="http://schemas.microsoft.com/office/powerpoint/2010/main" val="1809228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372CCE-2C71-4F43-AF6B-F874C88B178B}" type="datetimeFigureOut">
              <a:rPr lang="sv-SE" smtClean="0"/>
              <a:t>2019-11-13</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C5DAA53C-FF34-4430-9CB9-7BABD6FC853A}" type="slidenum">
              <a:rPr lang="sv-SE" smtClean="0"/>
              <a:t>‹#›</a:t>
            </a:fld>
            <a:endParaRPr lang="sv-SE"/>
          </a:p>
        </p:txBody>
      </p:sp>
    </p:spTree>
    <p:extLst>
      <p:ext uri="{BB962C8B-B14F-4D97-AF65-F5344CB8AC3E}">
        <p14:creationId xmlns:p14="http://schemas.microsoft.com/office/powerpoint/2010/main" val="3418836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72CCE-2C71-4F43-AF6B-F874C88B178B}" type="datetimeFigureOut">
              <a:rPr lang="sv-SE" smtClean="0"/>
              <a:t>2019-11-13</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AA53C-FF34-4430-9CB9-7BABD6FC853A}" type="slidenum">
              <a:rPr lang="sv-SE" smtClean="0"/>
              <a:t>‹#›</a:t>
            </a:fld>
            <a:endParaRPr lang="sv-SE"/>
          </a:p>
        </p:txBody>
      </p:sp>
    </p:spTree>
    <p:extLst>
      <p:ext uri="{BB962C8B-B14F-4D97-AF65-F5344CB8AC3E}">
        <p14:creationId xmlns:p14="http://schemas.microsoft.com/office/powerpoint/2010/main" val="6751798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image" Target="../media/image46.png"/><Relationship Id="rId26" Type="http://schemas.openxmlformats.org/officeDocument/2006/relationships/customXml" Target="../ink/ink2.xml"/><Relationship Id="rId3" Type="http://schemas.openxmlformats.org/officeDocument/2006/relationships/image" Target="../media/image31.png"/><Relationship Id="rId21" Type="http://schemas.openxmlformats.org/officeDocument/2006/relationships/image" Target="../media/image49.svg"/><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5" Type="http://schemas.openxmlformats.org/officeDocument/2006/relationships/image" Target="../media/image51.png"/><Relationship Id="rId2" Type="http://schemas.openxmlformats.org/officeDocument/2006/relationships/notesSlide" Target="../notesSlides/notesSlide10.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24" Type="http://schemas.openxmlformats.org/officeDocument/2006/relationships/customXml" Target="../ink/ink1.xml"/><Relationship Id="rId5" Type="http://schemas.openxmlformats.org/officeDocument/2006/relationships/image" Target="../media/image33.svg"/><Relationship Id="rId15" Type="http://schemas.openxmlformats.org/officeDocument/2006/relationships/image" Target="../media/image43.svg"/><Relationship Id="rId23" Type="http://schemas.openxmlformats.org/officeDocument/2006/relationships/image" Target="../media/image51.svg"/><Relationship Id="rId28" Type="http://schemas.openxmlformats.org/officeDocument/2006/relationships/customXml" Target="../ink/ink3.xml"/><Relationship Id="rId10" Type="http://schemas.openxmlformats.org/officeDocument/2006/relationships/image" Target="../media/image38.png"/><Relationship Id="rId19" Type="http://schemas.openxmlformats.org/officeDocument/2006/relationships/image" Target="../media/image47.svg"/><Relationship Id="rId31" Type="http://schemas.openxmlformats.org/officeDocument/2006/relationships/image" Target="../media/image54.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2.png"/><Relationship Id="rId30" Type="http://schemas.openxmlformats.org/officeDocument/2006/relationships/customXml" Target="../ink/ink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role-based-access-control/built-in-roles#built-in-role-description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atswarnolf/AzureAD_RBAC"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5.sv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role-based-access-control/troubleshooting"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docs.microsoft.com/en-us/azure/role-based-access-control/deny-assignment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jpg"/><Relationship Id="rId4" Type="http://schemas.openxmlformats.org/officeDocument/2006/relationships/image" Target="../media/image69.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04B84-5DC9-4321-B703-BDDE68CDBD56}"/>
              </a:ext>
            </a:extLst>
          </p:cNvPr>
          <p:cNvSpPr>
            <a:spLocks noGrp="1"/>
          </p:cNvSpPr>
          <p:nvPr>
            <p:ph type="ctrTitle"/>
          </p:nvPr>
        </p:nvSpPr>
        <p:spPr/>
        <p:txBody>
          <a:bodyPr anchor="ctr">
            <a:normAutofit/>
          </a:bodyPr>
          <a:lstStyle/>
          <a:p>
            <a:pPr algn="r"/>
            <a:r>
              <a:rPr lang="en-US" sz="5400" dirty="0">
                <a:solidFill>
                  <a:schemeClr val="bg1"/>
                </a:solidFill>
              </a:rPr>
              <a:t>Role Based Access Control in Azure</a:t>
            </a:r>
            <a:endParaRPr lang="sv-SE" sz="5400" dirty="0">
              <a:solidFill>
                <a:schemeClr val="bg1"/>
              </a:solidFill>
            </a:endParaRPr>
          </a:p>
        </p:txBody>
      </p:sp>
    </p:spTree>
    <p:extLst>
      <p:ext uri="{BB962C8B-B14F-4D97-AF65-F5344CB8AC3E}">
        <p14:creationId xmlns:p14="http://schemas.microsoft.com/office/powerpoint/2010/main" val="2236313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FA3B363-D804-44E6-8F7A-C24DEBDC68D7}"/>
              </a:ext>
            </a:extLst>
          </p:cNvPr>
          <p:cNvSpPr/>
          <p:nvPr/>
        </p:nvSpPr>
        <p:spPr>
          <a:xfrm>
            <a:off x="2307771" y="3056891"/>
            <a:ext cx="5464629" cy="9144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ctangle 53">
            <a:extLst>
              <a:ext uri="{FF2B5EF4-FFF2-40B4-BE49-F238E27FC236}">
                <a16:creationId xmlns:a16="http://schemas.microsoft.com/office/drawing/2014/main" id="{B97CBF67-A223-4DF6-A959-8A549BF1AEC6}"/>
              </a:ext>
            </a:extLst>
          </p:cNvPr>
          <p:cNvSpPr/>
          <p:nvPr/>
        </p:nvSpPr>
        <p:spPr>
          <a:xfrm>
            <a:off x="2327251" y="4168682"/>
            <a:ext cx="5464629" cy="914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Rectangle 52">
            <a:extLst>
              <a:ext uri="{FF2B5EF4-FFF2-40B4-BE49-F238E27FC236}">
                <a16:creationId xmlns:a16="http://schemas.microsoft.com/office/drawing/2014/main" id="{5964D998-301F-43C6-BB6E-D858602F652D}"/>
              </a:ext>
            </a:extLst>
          </p:cNvPr>
          <p:cNvSpPr/>
          <p:nvPr/>
        </p:nvSpPr>
        <p:spPr>
          <a:xfrm>
            <a:off x="2307771" y="5338832"/>
            <a:ext cx="5464629"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Rectangle 51">
            <a:extLst>
              <a:ext uri="{FF2B5EF4-FFF2-40B4-BE49-F238E27FC236}">
                <a16:creationId xmlns:a16="http://schemas.microsoft.com/office/drawing/2014/main" id="{F7E0ABB4-AD6A-4C8C-B096-F6EF9A6104B6}"/>
              </a:ext>
            </a:extLst>
          </p:cNvPr>
          <p:cNvSpPr/>
          <p:nvPr/>
        </p:nvSpPr>
        <p:spPr>
          <a:xfrm>
            <a:off x="2307771" y="1940638"/>
            <a:ext cx="5464629" cy="914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Box 3">
            <a:extLst>
              <a:ext uri="{FF2B5EF4-FFF2-40B4-BE49-F238E27FC236}">
                <a16:creationId xmlns:a16="http://schemas.microsoft.com/office/drawing/2014/main" id="{F6766357-45AD-4295-BFB4-B4F6FF6558EE}"/>
              </a:ext>
            </a:extLst>
          </p:cNvPr>
          <p:cNvSpPr txBox="1"/>
          <p:nvPr/>
        </p:nvSpPr>
        <p:spPr>
          <a:xfrm>
            <a:off x="750291" y="669139"/>
            <a:ext cx="6171626" cy="769441"/>
          </a:xfrm>
          <a:prstGeom prst="rect">
            <a:avLst/>
          </a:prstGeom>
          <a:noFill/>
        </p:spPr>
        <p:txBody>
          <a:bodyPr wrap="none" rtlCol="0">
            <a:spAutoFit/>
          </a:bodyPr>
          <a:lstStyle/>
          <a:p>
            <a:r>
              <a:rPr lang="sv-SE" sz="4400" dirty="0"/>
              <a:t>Role Based Access Control</a:t>
            </a:r>
          </a:p>
        </p:txBody>
      </p:sp>
      <p:pic>
        <p:nvPicPr>
          <p:cNvPr id="7" name="Content Placeholder 3">
            <a:extLst>
              <a:ext uri="{FF2B5EF4-FFF2-40B4-BE49-F238E27FC236}">
                <a16:creationId xmlns:a16="http://schemas.microsoft.com/office/drawing/2014/main" id="{2BD66398-B7B5-46B5-843C-0712B9055A69}"/>
              </a:ext>
            </a:extLst>
          </p:cNvPr>
          <p:cNvPicPr>
            <a:picLocks noChangeAspect="1"/>
          </p:cNvPicPr>
          <p:nvPr/>
        </p:nvPicPr>
        <p:blipFill>
          <a:blip r:embed="rId3"/>
          <a:stretch>
            <a:fillRect/>
          </a:stretch>
        </p:blipFill>
        <p:spPr>
          <a:xfrm>
            <a:off x="6988601" y="614909"/>
            <a:ext cx="877900" cy="877900"/>
          </a:xfrm>
          <a:prstGeom prst="rect">
            <a:avLst/>
          </a:prstGeom>
        </p:spPr>
      </p:pic>
      <p:pic>
        <p:nvPicPr>
          <p:cNvPr id="3" name="Graphic 2" descr="Users">
            <a:extLst>
              <a:ext uri="{FF2B5EF4-FFF2-40B4-BE49-F238E27FC236}">
                <a16:creationId xmlns:a16="http://schemas.microsoft.com/office/drawing/2014/main" id="{023678A0-C2D4-4B5F-A7A0-2835FA360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5059" y="1951892"/>
            <a:ext cx="914400" cy="914400"/>
          </a:xfrm>
          <a:prstGeom prst="rect">
            <a:avLst/>
          </a:prstGeom>
        </p:spPr>
      </p:pic>
      <p:pic>
        <p:nvPicPr>
          <p:cNvPr id="10" name="Graphic 9" descr="Users">
            <a:extLst>
              <a:ext uri="{FF2B5EF4-FFF2-40B4-BE49-F238E27FC236}">
                <a16:creationId xmlns:a16="http://schemas.microsoft.com/office/drawing/2014/main" id="{F043FFAE-FEBA-4411-9F81-EF5CAF65C5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75578" y="5401530"/>
            <a:ext cx="914400" cy="914400"/>
          </a:xfrm>
          <a:prstGeom prst="rect">
            <a:avLst/>
          </a:prstGeom>
        </p:spPr>
      </p:pic>
      <p:pic>
        <p:nvPicPr>
          <p:cNvPr id="11" name="Graphic 10" descr="Users">
            <a:extLst>
              <a:ext uri="{FF2B5EF4-FFF2-40B4-BE49-F238E27FC236}">
                <a16:creationId xmlns:a16="http://schemas.microsoft.com/office/drawing/2014/main" id="{EC99B05F-643C-4AB3-BF91-A5EBE1F20E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5059" y="4183042"/>
            <a:ext cx="914400" cy="914400"/>
          </a:xfrm>
          <a:prstGeom prst="rect">
            <a:avLst/>
          </a:prstGeom>
        </p:spPr>
      </p:pic>
      <p:pic>
        <p:nvPicPr>
          <p:cNvPr id="12" name="Graphic 11" descr="Users">
            <a:extLst>
              <a:ext uri="{FF2B5EF4-FFF2-40B4-BE49-F238E27FC236}">
                <a16:creationId xmlns:a16="http://schemas.microsoft.com/office/drawing/2014/main" id="{4BB4D08B-1967-4717-A470-222E212A15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75580" y="3064078"/>
            <a:ext cx="914400" cy="914400"/>
          </a:xfrm>
          <a:prstGeom prst="rect">
            <a:avLst/>
          </a:prstGeom>
        </p:spPr>
      </p:pic>
      <p:grpSp>
        <p:nvGrpSpPr>
          <p:cNvPr id="14" name="Group 13">
            <a:extLst>
              <a:ext uri="{FF2B5EF4-FFF2-40B4-BE49-F238E27FC236}">
                <a16:creationId xmlns:a16="http://schemas.microsoft.com/office/drawing/2014/main" id="{1B1541EC-4E2D-4833-8908-6C5CA9792E05}"/>
              </a:ext>
            </a:extLst>
          </p:cNvPr>
          <p:cNvGrpSpPr/>
          <p:nvPr/>
        </p:nvGrpSpPr>
        <p:grpSpPr>
          <a:xfrm>
            <a:off x="4398084" y="1943206"/>
            <a:ext cx="937051" cy="934003"/>
            <a:chOff x="2684305" y="1951892"/>
            <a:chExt cx="937051" cy="934003"/>
          </a:xfrm>
        </p:grpSpPr>
        <p:pic>
          <p:nvPicPr>
            <p:cNvPr id="9" name="Graphic 8" descr="Employee badge">
              <a:extLst>
                <a:ext uri="{FF2B5EF4-FFF2-40B4-BE49-F238E27FC236}">
                  <a16:creationId xmlns:a16="http://schemas.microsoft.com/office/drawing/2014/main" id="{4048F625-EACD-4018-8184-D109322BDB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2774" y="1951892"/>
              <a:ext cx="780115" cy="780115"/>
            </a:xfrm>
            <a:prstGeom prst="rect">
              <a:avLst/>
            </a:prstGeom>
          </p:spPr>
        </p:pic>
        <p:sp>
          <p:nvSpPr>
            <p:cNvPr id="13" name="TextBox 12">
              <a:extLst>
                <a:ext uri="{FF2B5EF4-FFF2-40B4-BE49-F238E27FC236}">
                  <a16:creationId xmlns:a16="http://schemas.microsoft.com/office/drawing/2014/main" id="{3788A5AC-D563-4DA7-B5CA-A3196F0CFDA2}"/>
                </a:ext>
              </a:extLst>
            </p:cNvPr>
            <p:cNvSpPr txBox="1"/>
            <p:nvPr/>
          </p:nvSpPr>
          <p:spPr>
            <a:xfrm>
              <a:off x="2684305" y="2578118"/>
              <a:ext cx="937051" cy="307777"/>
            </a:xfrm>
            <a:prstGeom prst="rect">
              <a:avLst/>
            </a:prstGeom>
            <a:noFill/>
          </p:spPr>
          <p:txBody>
            <a:bodyPr wrap="none" rtlCol="0">
              <a:spAutoFit/>
            </a:bodyPr>
            <a:lstStyle/>
            <a:p>
              <a:r>
                <a:rPr lang="sv-SE" sz="1400" dirty="0">
                  <a:solidFill>
                    <a:srgbClr val="000000"/>
                  </a:solidFill>
                </a:rPr>
                <a:t>Developer</a:t>
              </a:r>
            </a:p>
          </p:txBody>
        </p:sp>
      </p:grpSp>
      <p:grpSp>
        <p:nvGrpSpPr>
          <p:cNvPr id="15" name="Group 14">
            <a:extLst>
              <a:ext uri="{FF2B5EF4-FFF2-40B4-BE49-F238E27FC236}">
                <a16:creationId xmlns:a16="http://schemas.microsoft.com/office/drawing/2014/main" id="{52CA3D8D-4C96-42DB-B9B7-749E9D2EA26E}"/>
              </a:ext>
            </a:extLst>
          </p:cNvPr>
          <p:cNvGrpSpPr/>
          <p:nvPr/>
        </p:nvGrpSpPr>
        <p:grpSpPr>
          <a:xfrm>
            <a:off x="4457072" y="5286219"/>
            <a:ext cx="780115" cy="934003"/>
            <a:chOff x="2762774" y="1951892"/>
            <a:chExt cx="780115" cy="934003"/>
          </a:xfrm>
        </p:grpSpPr>
        <p:pic>
          <p:nvPicPr>
            <p:cNvPr id="16" name="Graphic 15" descr="Employee badge">
              <a:extLst>
                <a:ext uri="{FF2B5EF4-FFF2-40B4-BE49-F238E27FC236}">
                  <a16:creationId xmlns:a16="http://schemas.microsoft.com/office/drawing/2014/main" id="{A174C07F-E07C-47B4-81A5-EDADC31C30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2774" y="1951892"/>
              <a:ext cx="780115" cy="780115"/>
            </a:xfrm>
            <a:prstGeom prst="rect">
              <a:avLst/>
            </a:prstGeom>
          </p:spPr>
        </p:pic>
        <p:sp>
          <p:nvSpPr>
            <p:cNvPr id="17" name="TextBox 16">
              <a:extLst>
                <a:ext uri="{FF2B5EF4-FFF2-40B4-BE49-F238E27FC236}">
                  <a16:creationId xmlns:a16="http://schemas.microsoft.com/office/drawing/2014/main" id="{E613000F-BC77-44C8-99B9-CF6F5B25F2E7}"/>
                </a:ext>
              </a:extLst>
            </p:cNvPr>
            <p:cNvSpPr txBox="1"/>
            <p:nvPr/>
          </p:nvSpPr>
          <p:spPr>
            <a:xfrm>
              <a:off x="2766347" y="2578118"/>
              <a:ext cx="772969" cy="307777"/>
            </a:xfrm>
            <a:prstGeom prst="rect">
              <a:avLst/>
            </a:prstGeom>
            <a:noFill/>
          </p:spPr>
          <p:txBody>
            <a:bodyPr wrap="none" rtlCol="0">
              <a:spAutoFit/>
            </a:bodyPr>
            <a:lstStyle/>
            <a:p>
              <a:pPr algn="ctr"/>
              <a:r>
                <a:rPr lang="sv-SE" sz="1400" dirty="0">
                  <a:solidFill>
                    <a:srgbClr val="000000"/>
                  </a:solidFill>
                </a:rPr>
                <a:t>Security</a:t>
              </a:r>
            </a:p>
          </p:txBody>
        </p:sp>
      </p:grpSp>
      <p:grpSp>
        <p:nvGrpSpPr>
          <p:cNvPr id="18" name="Group 17">
            <a:extLst>
              <a:ext uri="{FF2B5EF4-FFF2-40B4-BE49-F238E27FC236}">
                <a16:creationId xmlns:a16="http://schemas.microsoft.com/office/drawing/2014/main" id="{247DBA55-AED7-469C-9869-1C57DC92C33F}"/>
              </a:ext>
            </a:extLst>
          </p:cNvPr>
          <p:cNvGrpSpPr/>
          <p:nvPr/>
        </p:nvGrpSpPr>
        <p:grpSpPr>
          <a:xfrm>
            <a:off x="4472980" y="4173240"/>
            <a:ext cx="780115" cy="934003"/>
            <a:chOff x="2762774" y="1951892"/>
            <a:chExt cx="780115" cy="934003"/>
          </a:xfrm>
        </p:grpSpPr>
        <p:pic>
          <p:nvPicPr>
            <p:cNvPr id="19" name="Graphic 18" descr="Employee badge">
              <a:extLst>
                <a:ext uri="{FF2B5EF4-FFF2-40B4-BE49-F238E27FC236}">
                  <a16:creationId xmlns:a16="http://schemas.microsoft.com/office/drawing/2014/main" id="{81BE0E5E-CA6E-4805-B57A-578576DA2B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2774" y="1951892"/>
              <a:ext cx="780115" cy="780115"/>
            </a:xfrm>
            <a:prstGeom prst="rect">
              <a:avLst/>
            </a:prstGeom>
          </p:spPr>
        </p:pic>
        <p:sp>
          <p:nvSpPr>
            <p:cNvPr id="20" name="TextBox 19">
              <a:extLst>
                <a:ext uri="{FF2B5EF4-FFF2-40B4-BE49-F238E27FC236}">
                  <a16:creationId xmlns:a16="http://schemas.microsoft.com/office/drawing/2014/main" id="{11526909-5E3C-45C4-9E31-C28DDDA59011}"/>
                </a:ext>
              </a:extLst>
            </p:cNvPr>
            <p:cNvSpPr txBox="1"/>
            <p:nvPr/>
          </p:nvSpPr>
          <p:spPr>
            <a:xfrm>
              <a:off x="2956305" y="2578118"/>
              <a:ext cx="393056" cy="307777"/>
            </a:xfrm>
            <a:prstGeom prst="rect">
              <a:avLst/>
            </a:prstGeom>
            <a:noFill/>
          </p:spPr>
          <p:txBody>
            <a:bodyPr wrap="none" rtlCol="0">
              <a:spAutoFit/>
            </a:bodyPr>
            <a:lstStyle/>
            <a:p>
              <a:pPr algn="ctr"/>
              <a:r>
                <a:rPr lang="sv-SE" sz="1400" dirty="0">
                  <a:solidFill>
                    <a:srgbClr val="000000"/>
                  </a:solidFill>
                </a:rPr>
                <a:t>DB</a:t>
              </a:r>
            </a:p>
          </p:txBody>
        </p:sp>
      </p:grpSp>
      <p:grpSp>
        <p:nvGrpSpPr>
          <p:cNvPr id="21" name="Group 20">
            <a:extLst>
              <a:ext uri="{FF2B5EF4-FFF2-40B4-BE49-F238E27FC236}">
                <a16:creationId xmlns:a16="http://schemas.microsoft.com/office/drawing/2014/main" id="{368C1820-862E-402C-9484-8392DB2D0DBF}"/>
              </a:ext>
            </a:extLst>
          </p:cNvPr>
          <p:cNvGrpSpPr/>
          <p:nvPr/>
        </p:nvGrpSpPr>
        <p:grpSpPr>
          <a:xfrm>
            <a:off x="4346725" y="3054276"/>
            <a:ext cx="993670" cy="934003"/>
            <a:chOff x="2655999" y="1951892"/>
            <a:chExt cx="993670" cy="934003"/>
          </a:xfrm>
        </p:grpSpPr>
        <p:pic>
          <p:nvPicPr>
            <p:cNvPr id="22" name="Graphic 21" descr="Employee badge">
              <a:extLst>
                <a:ext uri="{FF2B5EF4-FFF2-40B4-BE49-F238E27FC236}">
                  <a16:creationId xmlns:a16="http://schemas.microsoft.com/office/drawing/2014/main" id="{242E438F-E849-4F2D-BBA4-B82295D660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2774" y="1951892"/>
              <a:ext cx="780115" cy="780115"/>
            </a:xfrm>
            <a:prstGeom prst="rect">
              <a:avLst/>
            </a:prstGeom>
          </p:spPr>
        </p:pic>
        <p:sp>
          <p:nvSpPr>
            <p:cNvPr id="23" name="TextBox 22">
              <a:extLst>
                <a:ext uri="{FF2B5EF4-FFF2-40B4-BE49-F238E27FC236}">
                  <a16:creationId xmlns:a16="http://schemas.microsoft.com/office/drawing/2014/main" id="{0DCEC30B-A387-4016-B935-6188E709607F}"/>
                </a:ext>
              </a:extLst>
            </p:cNvPr>
            <p:cNvSpPr txBox="1"/>
            <p:nvPr/>
          </p:nvSpPr>
          <p:spPr>
            <a:xfrm>
              <a:off x="2655999" y="2578118"/>
              <a:ext cx="993670" cy="307777"/>
            </a:xfrm>
            <a:prstGeom prst="rect">
              <a:avLst/>
            </a:prstGeom>
            <a:noFill/>
          </p:spPr>
          <p:txBody>
            <a:bodyPr wrap="none" rtlCol="0">
              <a:spAutoFit/>
            </a:bodyPr>
            <a:lstStyle/>
            <a:p>
              <a:pPr algn="ctr"/>
              <a:r>
                <a:rPr lang="sv-SE" sz="1400" dirty="0">
                  <a:solidFill>
                    <a:srgbClr val="000000"/>
                  </a:solidFill>
                </a:rPr>
                <a:t>Operations</a:t>
              </a:r>
            </a:p>
          </p:txBody>
        </p:sp>
      </p:grpSp>
      <p:grpSp>
        <p:nvGrpSpPr>
          <p:cNvPr id="33" name="Group 32">
            <a:extLst>
              <a:ext uri="{FF2B5EF4-FFF2-40B4-BE49-F238E27FC236}">
                <a16:creationId xmlns:a16="http://schemas.microsoft.com/office/drawing/2014/main" id="{48AB8938-CBF1-470E-9569-1ECD4AB392C9}"/>
              </a:ext>
            </a:extLst>
          </p:cNvPr>
          <p:cNvGrpSpPr/>
          <p:nvPr/>
        </p:nvGrpSpPr>
        <p:grpSpPr>
          <a:xfrm>
            <a:off x="6479089" y="3181080"/>
            <a:ext cx="1072915" cy="626808"/>
            <a:chOff x="4405222" y="5366844"/>
            <a:chExt cx="1072915" cy="626808"/>
          </a:xfrm>
        </p:grpSpPr>
        <p:sp>
          <p:nvSpPr>
            <p:cNvPr id="27" name="TextBox 26">
              <a:extLst>
                <a:ext uri="{FF2B5EF4-FFF2-40B4-BE49-F238E27FC236}">
                  <a16:creationId xmlns:a16="http://schemas.microsoft.com/office/drawing/2014/main" id="{CE3049A8-994F-4AC1-9FBA-B68E566B7530}"/>
                </a:ext>
              </a:extLst>
            </p:cNvPr>
            <p:cNvSpPr txBox="1"/>
            <p:nvPr/>
          </p:nvSpPr>
          <p:spPr>
            <a:xfrm>
              <a:off x="4405222" y="5366844"/>
              <a:ext cx="1072914" cy="307777"/>
            </a:xfrm>
            <a:prstGeom prst="rect">
              <a:avLst/>
            </a:prstGeom>
            <a:solidFill>
              <a:schemeClr val="accent1"/>
            </a:solidFill>
          </p:spPr>
          <p:txBody>
            <a:bodyPr wrap="square" rtlCol="0">
              <a:spAutoFit/>
            </a:bodyPr>
            <a:lstStyle/>
            <a:p>
              <a:pPr algn="ctr"/>
              <a:r>
                <a:rPr lang="sv-SE" sz="1400" dirty="0">
                  <a:solidFill>
                    <a:srgbClr val="000000"/>
                  </a:solidFill>
                </a:rPr>
                <a:t>Actions</a:t>
              </a:r>
            </a:p>
          </p:txBody>
        </p:sp>
        <p:sp>
          <p:nvSpPr>
            <p:cNvPr id="28" name="TextBox 27">
              <a:extLst>
                <a:ext uri="{FF2B5EF4-FFF2-40B4-BE49-F238E27FC236}">
                  <a16:creationId xmlns:a16="http://schemas.microsoft.com/office/drawing/2014/main" id="{092DE76B-0FAA-4068-9976-16BB0FDDA95F}"/>
                </a:ext>
              </a:extLst>
            </p:cNvPr>
            <p:cNvSpPr txBox="1"/>
            <p:nvPr/>
          </p:nvSpPr>
          <p:spPr>
            <a:xfrm>
              <a:off x="4405223" y="5685875"/>
              <a:ext cx="1072914" cy="307777"/>
            </a:xfrm>
            <a:prstGeom prst="rect">
              <a:avLst/>
            </a:prstGeom>
            <a:solidFill>
              <a:schemeClr val="tx1"/>
            </a:solidFill>
          </p:spPr>
          <p:txBody>
            <a:bodyPr wrap="square" rtlCol="0">
              <a:spAutoFit/>
            </a:bodyPr>
            <a:lstStyle/>
            <a:p>
              <a:pPr algn="ctr"/>
              <a:r>
                <a:rPr lang="sv-SE" sz="1400" dirty="0">
                  <a:solidFill>
                    <a:schemeClr val="bg1"/>
                  </a:solidFill>
                </a:rPr>
                <a:t>DataActions</a:t>
              </a:r>
            </a:p>
          </p:txBody>
        </p:sp>
      </p:grpSp>
      <p:grpSp>
        <p:nvGrpSpPr>
          <p:cNvPr id="34" name="Group 33">
            <a:extLst>
              <a:ext uri="{FF2B5EF4-FFF2-40B4-BE49-F238E27FC236}">
                <a16:creationId xmlns:a16="http://schemas.microsoft.com/office/drawing/2014/main" id="{82C14BAA-7442-44EA-9921-EF976CD973BF}"/>
              </a:ext>
            </a:extLst>
          </p:cNvPr>
          <p:cNvGrpSpPr/>
          <p:nvPr/>
        </p:nvGrpSpPr>
        <p:grpSpPr>
          <a:xfrm>
            <a:off x="6498568" y="4299021"/>
            <a:ext cx="1072914" cy="626808"/>
            <a:chOff x="4405222" y="4299021"/>
            <a:chExt cx="1072914" cy="626808"/>
          </a:xfrm>
        </p:grpSpPr>
        <p:sp>
          <p:nvSpPr>
            <p:cNvPr id="26" name="TextBox 25">
              <a:extLst>
                <a:ext uri="{FF2B5EF4-FFF2-40B4-BE49-F238E27FC236}">
                  <a16:creationId xmlns:a16="http://schemas.microsoft.com/office/drawing/2014/main" id="{8412520B-DB4C-49B9-9244-6A5B7E07A831}"/>
                </a:ext>
              </a:extLst>
            </p:cNvPr>
            <p:cNvSpPr txBox="1"/>
            <p:nvPr/>
          </p:nvSpPr>
          <p:spPr>
            <a:xfrm>
              <a:off x="4405222" y="4299021"/>
              <a:ext cx="1072913" cy="307777"/>
            </a:xfrm>
            <a:prstGeom prst="rect">
              <a:avLst/>
            </a:prstGeom>
            <a:solidFill>
              <a:schemeClr val="accent1"/>
            </a:solidFill>
          </p:spPr>
          <p:txBody>
            <a:bodyPr wrap="square" rtlCol="0">
              <a:spAutoFit/>
            </a:bodyPr>
            <a:lstStyle/>
            <a:p>
              <a:pPr algn="ctr"/>
              <a:r>
                <a:rPr lang="sv-SE" sz="1400" dirty="0">
                  <a:solidFill>
                    <a:srgbClr val="000000"/>
                  </a:solidFill>
                </a:rPr>
                <a:t>Actions</a:t>
              </a:r>
            </a:p>
          </p:txBody>
        </p:sp>
        <p:sp>
          <p:nvSpPr>
            <p:cNvPr id="29" name="TextBox 28">
              <a:extLst>
                <a:ext uri="{FF2B5EF4-FFF2-40B4-BE49-F238E27FC236}">
                  <a16:creationId xmlns:a16="http://schemas.microsoft.com/office/drawing/2014/main" id="{378CE071-24B1-4B28-B082-9765D469FC79}"/>
                </a:ext>
              </a:extLst>
            </p:cNvPr>
            <p:cNvSpPr txBox="1"/>
            <p:nvPr/>
          </p:nvSpPr>
          <p:spPr>
            <a:xfrm>
              <a:off x="4405222" y="4618052"/>
              <a:ext cx="1072914" cy="307777"/>
            </a:xfrm>
            <a:prstGeom prst="rect">
              <a:avLst/>
            </a:prstGeom>
            <a:solidFill>
              <a:schemeClr val="tx1"/>
            </a:solidFill>
          </p:spPr>
          <p:txBody>
            <a:bodyPr wrap="square" rtlCol="0">
              <a:spAutoFit/>
            </a:bodyPr>
            <a:lstStyle/>
            <a:p>
              <a:pPr algn="ctr"/>
              <a:r>
                <a:rPr lang="sv-SE" sz="1400" dirty="0">
                  <a:solidFill>
                    <a:schemeClr val="bg1"/>
                  </a:solidFill>
                </a:rPr>
                <a:t>DataActions</a:t>
              </a:r>
            </a:p>
          </p:txBody>
        </p:sp>
      </p:grpSp>
      <p:grpSp>
        <p:nvGrpSpPr>
          <p:cNvPr id="35" name="Group 34">
            <a:extLst>
              <a:ext uri="{FF2B5EF4-FFF2-40B4-BE49-F238E27FC236}">
                <a16:creationId xmlns:a16="http://schemas.microsoft.com/office/drawing/2014/main" id="{CD3A4F80-67E2-452F-B80D-BEEB558AAB81}"/>
              </a:ext>
            </a:extLst>
          </p:cNvPr>
          <p:cNvGrpSpPr/>
          <p:nvPr/>
        </p:nvGrpSpPr>
        <p:grpSpPr>
          <a:xfrm>
            <a:off x="6479087" y="5452329"/>
            <a:ext cx="1072914" cy="626808"/>
            <a:chOff x="4405222" y="3077309"/>
            <a:chExt cx="1072914" cy="626808"/>
          </a:xfrm>
        </p:grpSpPr>
        <p:sp>
          <p:nvSpPr>
            <p:cNvPr id="25" name="TextBox 24">
              <a:extLst>
                <a:ext uri="{FF2B5EF4-FFF2-40B4-BE49-F238E27FC236}">
                  <a16:creationId xmlns:a16="http://schemas.microsoft.com/office/drawing/2014/main" id="{82655A2C-34A7-45BC-9F7A-669756240DC7}"/>
                </a:ext>
              </a:extLst>
            </p:cNvPr>
            <p:cNvSpPr txBox="1"/>
            <p:nvPr/>
          </p:nvSpPr>
          <p:spPr>
            <a:xfrm>
              <a:off x="4405223" y="3077309"/>
              <a:ext cx="1072912" cy="307777"/>
            </a:xfrm>
            <a:prstGeom prst="rect">
              <a:avLst/>
            </a:prstGeom>
            <a:solidFill>
              <a:schemeClr val="accent1"/>
            </a:solidFill>
          </p:spPr>
          <p:txBody>
            <a:bodyPr wrap="square" rtlCol="0">
              <a:spAutoFit/>
            </a:bodyPr>
            <a:lstStyle/>
            <a:p>
              <a:pPr algn="ctr"/>
              <a:r>
                <a:rPr lang="sv-SE" sz="1400" dirty="0">
                  <a:solidFill>
                    <a:srgbClr val="000000"/>
                  </a:solidFill>
                </a:rPr>
                <a:t>Actions</a:t>
              </a:r>
            </a:p>
          </p:txBody>
        </p:sp>
        <p:sp>
          <p:nvSpPr>
            <p:cNvPr id="30" name="TextBox 29">
              <a:extLst>
                <a:ext uri="{FF2B5EF4-FFF2-40B4-BE49-F238E27FC236}">
                  <a16:creationId xmlns:a16="http://schemas.microsoft.com/office/drawing/2014/main" id="{180AC5B1-64D6-41B8-AB41-350A47E47228}"/>
                </a:ext>
              </a:extLst>
            </p:cNvPr>
            <p:cNvSpPr txBox="1"/>
            <p:nvPr/>
          </p:nvSpPr>
          <p:spPr>
            <a:xfrm>
              <a:off x="4405222" y="3396340"/>
              <a:ext cx="1072914" cy="307777"/>
            </a:xfrm>
            <a:prstGeom prst="rect">
              <a:avLst/>
            </a:prstGeom>
            <a:solidFill>
              <a:schemeClr val="tx1"/>
            </a:solidFill>
          </p:spPr>
          <p:txBody>
            <a:bodyPr wrap="square" rtlCol="0">
              <a:spAutoFit/>
            </a:bodyPr>
            <a:lstStyle/>
            <a:p>
              <a:pPr algn="ctr"/>
              <a:r>
                <a:rPr lang="sv-SE" sz="1400" dirty="0">
                  <a:solidFill>
                    <a:schemeClr val="bg1"/>
                  </a:solidFill>
                </a:rPr>
                <a:t>DataActions</a:t>
              </a:r>
            </a:p>
          </p:txBody>
        </p:sp>
      </p:grpSp>
      <p:grpSp>
        <p:nvGrpSpPr>
          <p:cNvPr id="32" name="Group 31">
            <a:extLst>
              <a:ext uri="{FF2B5EF4-FFF2-40B4-BE49-F238E27FC236}">
                <a16:creationId xmlns:a16="http://schemas.microsoft.com/office/drawing/2014/main" id="{4684C452-0E17-44BE-908E-FD3A17BE3E26}"/>
              </a:ext>
            </a:extLst>
          </p:cNvPr>
          <p:cNvGrpSpPr/>
          <p:nvPr/>
        </p:nvGrpSpPr>
        <p:grpSpPr>
          <a:xfrm>
            <a:off x="6498567" y="2104209"/>
            <a:ext cx="1072914" cy="622560"/>
            <a:chOff x="4405221" y="2104209"/>
            <a:chExt cx="1072914" cy="622560"/>
          </a:xfrm>
        </p:grpSpPr>
        <p:sp>
          <p:nvSpPr>
            <p:cNvPr id="24" name="TextBox 23">
              <a:extLst>
                <a:ext uri="{FF2B5EF4-FFF2-40B4-BE49-F238E27FC236}">
                  <a16:creationId xmlns:a16="http://schemas.microsoft.com/office/drawing/2014/main" id="{BE3E527D-3D8D-41ED-9A24-94AD35FAC846}"/>
                </a:ext>
              </a:extLst>
            </p:cNvPr>
            <p:cNvSpPr txBox="1"/>
            <p:nvPr/>
          </p:nvSpPr>
          <p:spPr>
            <a:xfrm>
              <a:off x="4405223" y="2104209"/>
              <a:ext cx="1072912" cy="307777"/>
            </a:xfrm>
            <a:prstGeom prst="rect">
              <a:avLst/>
            </a:prstGeom>
            <a:solidFill>
              <a:schemeClr val="accent1"/>
            </a:solidFill>
          </p:spPr>
          <p:txBody>
            <a:bodyPr wrap="square" rtlCol="0">
              <a:spAutoFit/>
            </a:bodyPr>
            <a:lstStyle/>
            <a:p>
              <a:pPr algn="ctr"/>
              <a:r>
                <a:rPr lang="sv-SE" sz="1400" dirty="0">
                  <a:solidFill>
                    <a:srgbClr val="000000"/>
                  </a:solidFill>
                </a:rPr>
                <a:t>Actions</a:t>
              </a:r>
            </a:p>
          </p:txBody>
        </p:sp>
        <p:sp>
          <p:nvSpPr>
            <p:cNvPr id="31" name="TextBox 30">
              <a:extLst>
                <a:ext uri="{FF2B5EF4-FFF2-40B4-BE49-F238E27FC236}">
                  <a16:creationId xmlns:a16="http://schemas.microsoft.com/office/drawing/2014/main" id="{62D7D3D3-9622-4B0C-9118-7CCCF80B5898}"/>
                </a:ext>
              </a:extLst>
            </p:cNvPr>
            <p:cNvSpPr txBox="1"/>
            <p:nvPr/>
          </p:nvSpPr>
          <p:spPr>
            <a:xfrm>
              <a:off x="4405221" y="2418992"/>
              <a:ext cx="1072914" cy="307777"/>
            </a:xfrm>
            <a:prstGeom prst="rect">
              <a:avLst/>
            </a:prstGeom>
            <a:solidFill>
              <a:schemeClr val="tx1"/>
            </a:solidFill>
          </p:spPr>
          <p:txBody>
            <a:bodyPr wrap="square" rtlCol="0">
              <a:spAutoFit/>
            </a:bodyPr>
            <a:lstStyle/>
            <a:p>
              <a:pPr algn="ctr"/>
              <a:r>
                <a:rPr lang="sv-SE" sz="1400" dirty="0">
                  <a:solidFill>
                    <a:schemeClr val="bg1"/>
                  </a:solidFill>
                </a:rPr>
                <a:t>DataActions</a:t>
              </a:r>
            </a:p>
          </p:txBody>
        </p:sp>
      </p:grpSp>
      <p:pic>
        <p:nvPicPr>
          <p:cNvPr id="37" name="Graphic 36">
            <a:extLst>
              <a:ext uri="{FF2B5EF4-FFF2-40B4-BE49-F238E27FC236}">
                <a16:creationId xmlns:a16="http://schemas.microsoft.com/office/drawing/2014/main" id="{4F803355-904F-49B5-8C30-4741D2C50C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58816" y="1615255"/>
            <a:ext cx="476250" cy="476250"/>
          </a:xfrm>
          <a:prstGeom prst="rect">
            <a:avLst/>
          </a:prstGeom>
        </p:spPr>
      </p:pic>
      <p:pic>
        <p:nvPicPr>
          <p:cNvPr id="39" name="Graphic 38">
            <a:extLst>
              <a:ext uri="{FF2B5EF4-FFF2-40B4-BE49-F238E27FC236}">
                <a16:creationId xmlns:a16="http://schemas.microsoft.com/office/drawing/2014/main" id="{39880633-AD52-432F-B743-12FB2B2A2D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27006" y="5861730"/>
            <a:ext cx="539870" cy="494881"/>
          </a:xfrm>
          <a:prstGeom prst="rect">
            <a:avLst/>
          </a:prstGeom>
        </p:spPr>
      </p:pic>
      <p:pic>
        <p:nvPicPr>
          <p:cNvPr id="41" name="Graphic 40">
            <a:extLst>
              <a:ext uri="{FF2B5EF4-FFF2-40B4-BE49-F238E27FC236}">
                <a16:creationId xmlns:a16="http://schemas.microsoft.com/office/drawing/2014/main" id="{E05EE475-057F-43B4-946E-805CC30943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27006" y="4584288"/>
            <a:ext cx="544557" cy="544557"/>
          </a:xfrm>
          <a:prstGeom prst="rect">
            <a:avLst/>
          </a:prstGeom>
        </p:spPr>
      </p:pic>
      <p:pic>
        <p:nvPicPr>
          <p:cNvPr id="43" name="Graphic 42">
            <a:extLst>
              <a:ext uri="{FF2B5EF4-FFF2-40B4-BE49-F238E27FC236}">
                <a16:creationId xmlns:a16="http://schemas.microsoft.com/office/drawing/2014/main" id="{E1BEAF46-46F0-4F9B-93AD-E2E8D35F5B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58816" y="5283856"/>
            <a:ext cx="476250" cy="476250"/>
          </a:xfrm>
          <a:prstGeom prst="rect">
            <a:avLst/>
          </a:prstGeom>
        </p:spPr>
      </p:pic>
      <p:pic>
        <p:nvPicPr>
          <p:cNvPr id="45" name="Graphic 44">
            <a:extLst>
              <a:ext uri="{FF2B5EF4-FFF2-40B4-BE49-F238E27FC236}">
                <a16:creationId xmlns:a16="http://schemas.microsoft.com/office/drawing/2014/main" id="{A2E2291B-F9B6-47A2-931D-6D41C9053E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82773" y="4009770"/>
            <a:ext cx="433022" cy="494882"/>
          </a:xfrm>
          <a:prstGeom prst="rect">
            <a:avLst/>
          </a:prstGeom>
        </p:spPr>
      </p:pic>
      <p:pic>
        <p:nvPicPr>
          <p:cNvPr id="47" name="Graphic 46">
            <a:extLst>
              <a:ext uri="{FF2B5EF4-FFF2-40B4-BE49-F238E27FC236}">
                <a16:creationId xmlns:a16="http://schemas.microsoft.com/office/drawing/2014/main" id="{9CCE952A-EB2C-450D-A7B7-91C8758E78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27006" y="2201057"/>
            <a:ext cx="539870" cy="539870"/>
          </a:xfrm>
          <a:prstGeom prst="rect">
            <a:avLst/>
          </a:prstGeom>
        </p:spPr>
      </p:pic>
      <p:pic>
        <p:nvPicPr>
          <p:cNvPr id="49" name="Graphic 48">
            <a:extLst>
              <a:ext uri="{FF2B5EF4-FFF2-40B4-BE49-F238E27FC236}">
                <a16:creationId xmlns:a16="http://schemas.microsoft.com/office/drawing/2014/main" id="{894042D2-0C52-490E-83D7-7445FEBD80B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561159" y="2834378"/>
            <a:ext cx="476250" cy="476250"/>
          </a:xfrm>
          <a:prstGeom prst="rect">
            <a:avLst/>
          </a:prstGeom>
        </p:spPr>
      </p:pic>
      <p:pic>
        <p:nvPicPr>
          <p:cNvPr id="51" name="Graphic 50">
            <a:extLst>
              <a:ext uri="{FF2B5EF4-FFF2-40B4-BE49-F238E27FC236}">
                <a16:creationId xmlns:a16="http://schemas.microsoft.com/office/drawing/2014/main" id="{D927C456-7F8E-497F-91CC-62192DA3927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61159" y="3412683"/>
            <a:ext cx="476250" cy="47625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09" name="Ink 108">
                <a:extLst>
                  <a:ext uri="{FF2B5EF4-FFF2-40B4-BE49-F238E27FC236}">
                    <a16:creationId xmlns:a16="http://schemas.microsoft.com/office/drawing/2014/main" id="{2533F933-56E7-4AB8-ACE0-366E166BA949}"/>
                  </a:ext>
                </a:extLst>
              </p14:cNvPr>
              <p14:cNvContentPartPr/>
              <p14:nvPr/>
            </p14:nvContentPartPr>
            <p14:xfrm>
              <a:off x="8051187" y="1905967"/>
              <a:ext cx="1413720" cy="1497960"/>
            </p14:xfrm>
          </p:contentPart>
        </mc:Choice>
        <mc:Fallback xmlns="">
          <p:pic>
            <p:nvPicPr>
              <p:cNvPr id="109" name="Ink 108">
                <a:extLst>
                  <a:ext uri="{FF2B5EF4-FFF2-40B4-BE49-F238E27FC236}">
                    <a16:creationId xmlns:a16="http://schemas.microsoft.com/office/drawing/2014/main" id="{2533F933-56E7-4AB8-ACE0-366E166BA949}"/>
                  </a:ext>
                </a:extLst>
              </p:cNvPr>
              <p:cNvPicPr/>
              <p:nvPr/>
            </p:nvPicPr>
            <p:blipFill>
              <a:blip r:embed="rId25"/>
              <a:stretch>
                <a:fillRect/>
              </a:stretch>
            </p:blipFill>
            <p:spPr>
              <a:xfrm>
                <a:off x="8015178" y="1869967"/>
                <a:ext cx="1485378" cy="156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115" name="Ink 114">
                <a:extLst>
                  <a:ext uri="{FF2B5EF4-FFF2-40B4-BE49-F238E27FC236}">
                    <a16:creationId xmlns:a16="http://schemas.microsoft.com/office/drawing/2014/main" id="{C9363229-BB1C-4C65-BFE1-618CB5370822}"/>
                  </a:ext>
                </a:extLst>
              </p14:cNvPr>
              <p14:cNvContentPartPr/>
              <p14:nvPr/>
            </p14:nvContentPartPr>
            <p14:xfrm>
              <a:off x="8038947" y="2556127"/>
              <a:ext cx="1540440" cy="3540960"/>
            </p14:xfrm>
          </p:contentPart>
        </mc:Choice>
        <mc:Fallback xmlns="">
          <p:pic>
            <p:nvPicPr>
              <p:cNvPr id="115" name="Ink 114">
                <a:extLst>
                  <a:ext uri="{FF2B5EF4-FFF2-40B4-BE49-F238E27FC236}">
                    <a16:creationId xmlns:a16="http://schemas.microsoft.com/office/drawing/2014/main" id="{C9363229-BB1C-4C65-BFE1-618CB5370822}"/>
                  </a:ext>
                </a:extLst>
              </p:cNvPr>
              <p:cNvPicPr/>
              <p:nvPr/>
            </p:nvPicPr>
            <p:blipFill>
              <a:blip r:embed="rId27"/>
              <a:stretch>
                <a:fillRect/>
              </a:stretch>
            </p:blipFill>
            <p:spPr>
              <a:xfrm>
                <a:off x="8002939" y="2520127"/>
                <a:ext cx="1612097" cy="361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118" name="Ink 117">
                <a:extLst>
                  <a:ext uri="{FF2B5EF4-FFF2-40B4-BE49-F238E27FC236}">
                    <a16:creationId xmlns:a16="http://schemas.microsoft.com/office/drawing/2014/main" id="{B28E5FEE-7F04-4DB4-B0DB-411868740D75}"/>
                  </a:ext>
                </a:extLst>
              </p14:cNvPr>
              <p14:cNvContentPartPr/>
              <p14:nvPr/>
            </p14:nvContentPartPr>
            <p14:xfrm>
              <a:off x="8012307" y="4316167"/>
              <a:ext cx="1503720" cy="1730520"/>
            </p14:xfrm>
          </p:contentPart>
        </mc:Choice>
        <mc:Fallback xmlns="">
          <p:pic>
            <p:nvPicPr>
              <p:cNvPr id="118" name="Ink 117">
                <a:extLst>
                  <a:ext uri="{FF2B5EF4-FFF2-40B4-BE49-F238E27FC236}">
                    <a16:creationId xmlns:a16="http://schemas.microsoft.com/office/drawing/2014/main" id="{B28E5FEE-7F04-4DB4-B0DB-411868740D75}"/>
                  </a:ext>
                </a:extLst>
              </p:cNvPr>
              <p:cNvPicPr/>
              <p:nvPr/>
            </p:nvPicPr>
            <p:blipFill>
              <a:blip r:embed="rId29"/>
              <a:stretch>
                <a:fillRect/>
              </a:stretch>
            </p:blipFill>
            <p:spPr>
              <a:xfrm>
                <a:off x="7976307" y="4280167"/>
                <a:ext cx="1575360" cy="180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120" name="Ink 119">
                <a:extLst>
                  <a:ext uri="{FF2B5EF4-FFF2-40B4-BE49-F238E27FC236}">
                    <a16:creationId xmlns:a16="http://schemas.microsoft.com/office/drawing/2014/main" id="{28E03BE2-3DB7-48FD-8998-6E25275B9D4F}"/>
                  </a:ext>
                </a:extLst>
              </p14:cNvPr>
              <p14:cNvContentPartPr/>
              <p14:nvPr/>
            </p14:nvContentPartPr>
            <p14:xfrm>
              <a:off x="7866147" y="2166247"/>
              <a:ext cx="1554120" cy="3413880"/>
            </p14:xfrm>
          </p:contentPart>
        </mc:Choice>
        <mc:Fallback xmlns="">
          <p:pic>
            <p:nvPicPr>
              <p:cNvPr id="120" name="Ink 119">
                <a:extLst>
                  <a:ext uri="{FF2B5EF4-FFF2-40B4-BE49-F238E27FC236}">
                    <a16:creationId xmlns:a16="http://schemas.microsoft.com/office/drawing/2014/main" id="{28E03BE2-3DB7-48FD-8998-6E25275B9D4F}"/>
                  </a:ext>
                </a:extLst>
              </p:cNvPr>
              <p:cNvPicPr/>
              <p:nvPr/>
            </p:nvPicPr>
            <p:blipFill>
              <a:blip r:embed="rId31"/>
              <a:stretch>
                <a:fillRect/>
              </a:stretch>
            </p:blipFill>
            <p:spPr>
              <a:xfrm>
                <a:off x="7830147" y="2130251"/>
                <a:ext cx="1625760" cy="3485512"/>
              </a:xfrm>
              <a:prstGeom prst="rect">
                <a:avLst/>
              </a:prstGeom>
            </p:spPr>
          </p:pic>
        </mc:Fallback>
      </mc:AlternateContent>
    </p:spTree>
    <p:extLst>
      <p:ext uri="{BB962C8B-B14F-4D97-AF65-F5344CB8AC3E}">
        <p14:creationId xmlns:p14="http://schemas.microsoft.com/office/powerpoint/2010/main" val="3956146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childTnLst>
                                </p:cTn>
                              </p:par>
                              <p:par>
                                <p:cTn id="40" presetID="10"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10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childTnLst>
                                </p:cTn>
                              </p:par>
                              <p:par>
                                <p:cTn id="53" presetID="10"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1000"/>
                                        <p:tgtEl>
                                          <p:spTgt spid="43"/>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1000"/>
                                        <p:tgtEl>
                                          <p:spTgt spid="45"/>
                                        </p:tgtEl>
                                      </p:cBhvr>
                                    </p:animEffect>
                                  </p:childTnLst>
                                </p:cTn>
                              </p:par>
                              <p:par>
                                <p:cTn id="59" presetID="10"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10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1000"/>
                                        <p:tgtEl>
                                          <p:spTgt spid="49"/>
                                        </p:tgtEl>
                                      </p:cBhvr>
                                    </p:animEffect>
                                  </p:childTnLst>
                                </p:cTn>
                              </p:par>
                              <p:par>
                                <p:cTn id="65" presetID="10"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1000"/>
                                        <p:tgtEl>
                                          <p:spTgt spid="51"/>
                                        </p:tgtEl>
                                      </p:cBhvr>
                                    </p:animEffect>
                                  </p:childTnLst>
                                </p:cTn>
                              </p:par>
                            </p:childTnLst>
                          </p:cTn>
                        </p:par>
                        <p:par>
                          <p:cTn id="68" fill="hold">
                            <p:stCondLst>
                              <p:cond delay="4000"/>
                            </p:stCondLst>
                            <p:childTnLst>
                              <p:par>
                                <p:cTn id="69" presetID="22" presetClass="entr" presetSubtype="8"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ipe(left)">
                                      <p:cBhvr>
                                        <p:cTn id="71" dur="500"/>
                                        <p:tgtEl>
                                          <p:spTgt spid="52"/>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wipe(left)">
                                      <p:cBhvr>
                                        <p:cTn id="74" dur="500"/>
                                        <p:tgtEl>
                                          <p:spTgt spid="53"/>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left)">
                                      <p:cBhvr>
                                        <p:cTn id="77" dur="500"/>
                                        <p:tgtEl>
                                          <p:spTgt spid="5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left)">
                                      <p:cBhvr>
                                        <p:cTn id="80" dur="500"/>
                                        <p:tgtEl>
                                          <p:spTgt spid="55"/>
                                        </p:tgtEl>
                                      </p:cBhvr>
                                    </p:animEffect>
                                  </p:childTnLst>
                                </p:cTn>
                              </p:par>
                            </p:childTnLst>
                          </p:cTn>
                        </p:par>
                        <p:par>
                          <p:cTn id="81" fill="hold">
                            <p:stCondLst>
                              <p:cond delay="4500"/>
                            </p:stCondLst>
                            <p:childTnLst>
                              <p:par>
                                <p:cTn id="82" presetID="22" presetClass="entr" presetSubtype="4" fill="hold" nodeType="after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wipe(down)">
                                      <p:cBhvr>
                                        <p:cTn id="84" dur="500"/>
                                        <p:tgtEl>
                                          <p:spTgt spid="109"/>
                                        </p:tgtEl>
                                      </p:cBhvr>
                                    </p:animEffect>
                                  </p:childTnLst>
                                </p:cTn>
                              </p:par>
                            </p:childTnLst>
                          </p:cTn>
                        </p:par>
                        <p:par>
                          <p:cTn id="85" fill="hold">
                            <p:stCondLst>
                              <p:cond delay="5000"/>
                            </p:stCondLst>
                            <p:childTnLst>
                              <p:par>
                                <p:cTn id="86" presetID="22" presetClass="entr" presetSubtype="4" fill="hold" nodeType="afterEffect">
                                  <p:stCondLst>
                                    <p:cond delay="0"/>
                                  </p:stCondLst>
                                  <p:childTnLst>
                                    <p:set>
                                      <p:cBhvr>
                                        <p:cTn id="87" dur="1" fill="hold">
                                          <p:stCondLst>
                                            <p:cond delay="0"/>
                                          </p:stCondLst>
                                        </p:cTn>
                                        <p:tgtEl>
                                          <p:spTgt spid="115"/>
                                        </p:tgtEl>
                                        <p:attrNameLst>
                                          <p:attrName>style.visibility</p:attrName>
                                        </p:attrNameLst>
                                      </p:cBhvr>
                                      <p:to>
                                        <p:strVal val="visible"/>
                                      </p:to>
                                    </p:set>
                                    <p:animEffect transition="in" filter="wipe(down)">
                                      <p:cBhvr>
                                        <p:cTn id="88" dur="500"/>
                                        <p:tgtEl>
                                          <p:spTgt spid="115"/>
                                        </p:tgtEl>
                                      </p:cBhvr>
                                    </p:animEffect>
                                  </p:childTnLst>
                                </p:cTn>
                              </p:par>
                            </p:childTnLst>
                          </p:cTn>
                        </p:par>
                        <p:par>
                          <p:cTn id="89" fill="hold">
                            <p:stCondLst>
                              <p:cond delay="5500"/>
                            </p:stCondLst>
                            <p:childTnLst>
                              <p:par>
                                <p:cTn id="90" presetID="22" presetClass="entr" presetSubtype="4" fill="hold" nodeType="after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wipe(down)">
                                      <p:cBhvr>
                                        <p:cTn id="92" dur="500"/>
                                        <p:tgtEl>
                                          <p:spTgt spid="118"/>
                                        </p:tgtEl>
                                      </p:cBhvr>
                                    </p:animEffect>
                                  </p:childTnLst>
                                </p:cTn>
                              </p:par>
                            </p:childTnLst>
                          </p:cTn>
                        </p:par>
                        <p:par>
                          <p:cTn id="93" fill="hold">
                            <p:stCondLst>
                              <p:cond delay="6000"/>
                            </p:stCondLst>
                            <p:childTnLst>
                              <p:par>
                                <p:cTn id="94" presetID="22" presetClass="entr" presetSubtype="4" fill="hold" nodeType="afterEffect">
                                  <p:stCondLst>
                                    <p:cond delay="0"/>
                                  </p:stCondLst>
                                  <p:childTnLst>
                                    <p:set>
                                      <p:cBhvr>
                                        <p:cTn id="95" dur="1" fill="hold">
                                          <p:stCondLst>
                                            <p:cond delay="0"/>
                                          </p:stCondLst>
                                        </p:cTn>
                                        <p:tgtEl>
                                          <p:spTgt spid="120"/>
                                        </p:tgtEl>
                                        <p:attrNameLst>
                                          <p:attrName>style.visibility</p:attrName>
                                        </p:attrNameLst>
                                      </p:cBhvr>
                                      <p:to>
                                        <p:strVal val="visible"/>
                                      </p:to>
                                    </p:set>
                                    <p:animEffect transition="in" filter="wipe(down)">
                                      <p:cBhvr>
                                        <p:cTn id="96"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animBg="1"/>
      <p:bldP spid="53"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40D7-4F09-42B3-8949-E110D476FE1A}"/>
              </a:ext>
            </a:extLst>
          </p:cNvPr>
          <p:cNvSpPr>
            <a:spLocks noGrp="1"/>
          </p:cNvSpPr>
          <p:nvPr>
            <p:ph type="title"/>
          </p:nvPr>
        </p:nvSpPr>
        <p:spPr/>
        <p:txBody>
          <a:bodyPr/>
          <a:lstStyle/>
          <a:p>
            <a:r>
              <a:rPr lang="sv-SE" dirty="0"/>
              <a:t>Azure RBAC roles vs Azure AD admin roles</a:t>
            </a:r>
          </a:p>
        </p:txBody>
      </p:sp>
      <p:graphicFrame>
        <p:nvGraphicFramePr>
          <p:cNvPr id="3" name="Table 2">
            <a:extLst>
              <a:ext uri="{FF2B5EF4-FFF2-40B4-BE49-F238E27FC236}">
                <a16:creationId xmlns:a16="http://schemas.microsoft.com/office/drawing/2014/main" id="{644A4826-0D44-4459-B0DF-C1EB81A65C7E}"/>
              </a:ext>
            </a:extLst>
          </p:cNvPr>
          <p:cNvGraphicFramePr>
            <a:graphicFrameLocks noGrp="1"/>
          </p:cNvGraphicFramePr>
          <p:nvPr>
            <p:extLst>
              <p:ext uri="{D42A27DB-BD31-4B8C-83A1-F6EECF244321}">
                <p14:modId xmlns:p14="http://schemas.microsoft.com/office/powerpoint/2010/main" val="4253620707"/>
              </p:ext>
            </p:extLst>
          </p:nvPr>
        </p:nvGraphicFramePr>
        <p:xfrm>
          <a:off x="838200" y="2045970"/>
          <a:ext cx="10515600" cy="2766060"/>
        </p:xfrm>
        <a:graphic>
          <a:graphicData uri="http://schemas.openxmlformats.org/drawingml/2006/table">
            <a:tbl>
              <a:tblPr firstRow="1">
                <a:tableStyleId>{69012ECD-51FC-41F1-AA8D-1B2483CD663E}</a:tableStyleId>
              </a:tblPr>
              <a:tblGrid>
                <a:gridCol w="5257800">
                  <a:extLst>
                    <a:ext uri="{9D8B030D-6E8A-4147-A177-3AD203B41FA5}">
                      <a16:colId xmlns:a16="http://schemas.microsoft.com/office/drawing/2014/main" val="4014487293"/>
                    </a:ext>
                  </a:extLst>
                </a:gridCol>
                <a:gridCol w="5257800">
                  <a:extLst>
                    <a:ext uri="{9D8B030D-6E8A-4147-A177-3AD203B41FA5}">
                      <a16:colId xmlns:a16="http://schemas.microsoft.com/office/drawing/2014/main" val="1517149467"/>
                    </a:ext>
                  </a:extLst>
                </a:gridCol>
              </a:tblGrid>
              <a:tr h="0">
                <a:tc>
                  <a:txBody>
                    <a:bodyPr/>
                    <a:lstStyle/>
                    <a:p>
                      <a:pPr algn="l" fontAlgn="b"/>
                      <a:r>
                        <a:rPr lang="sv-SE" dirty="0">
                          <a:effectLst/>
                        </a:rPr>
                        <a:t>Azure RBAC roles</a:t>
                      </a:r>
                    </a:p>
                  </a:txBody>
                  <a:tcPr marL="76200" marR="76200" marT="57150" marB="57150" anchor="b"/>
                </a:tc>
                <a:tc>
                  <a:txBody>
                    <a:bodyPr/>
                    <a:lstStyle/>
                    <a:p>
                      <a:pPr algn="l" fontAlgn="b"/>
                      <a:r>
                        <a:rPr lang="sv-SE">
                          <a:effectLst/>
                        </a:rPr>
                        <a:t>Azure AD administrator roles</a:t>
                      </a:r>
                    </a:p>
                  </a:txBody>
                  <a:tcPr marL="76200" marR="76200" marT="57150" marB="57150" anchor="b"/>
                </a:tc>
                <a:extLst>
                  <a:ext uri="{0D108BD9-81ED-4DB2-BD59-A6C34878D82A}">
                    <a16:rowId xmlns:a16="http://schemas.microsoft.com/office/drawing/2014/main" val="1540962112"/>
                  </a:ext>
                </a:extLst>
              </a:tr>
              <a:tr h="0">
                <a:tc>
                  <a:txBody>
                    <a:bodyPr/>
                    <a:lstStyle/>
                    <a:p>
                      <a:pPr algn="l" fontAlgn="t"/>
                      <a:r>
                        <a:rPr lang="en-US" sz="1800" b="0" kern="1200" dirty="0">
                          <a:solidFill>
                            <a:schemeClr val="tx1"/>
                          </a:solidFill>
                          <a:effectLst/>
                          <a:latin typeface="+mn-lt"/>
                          <a:ea typeface="+mn-ea"/>
                          <a:cs typeface="+mn-cs"/>
                        </a:rPr>
                        <a:t>Manage</a:t>
                      </a:r>
                      <a:r>
                        <a:rPr lang="en-US" b="0" dirty="0">
                          <a:solidFill>
                            <a:schemeClr val="tx1"/>
                          </a:solidFill>
                          <a:effectLst/>
                        </a:rPr>
                        <a:t> </a:t>
                      </a:r>
                      <a:r>
                        <a:rPr lang="en-US" dirty="0">
                          <a:effectLst/>
                        </a:rPr>
                        <a:t>access to Azure resources</a:t>
                      </a:r>
                    </a:p>
                  </a:txBody>
                  <a:tcPr marL="76200" marR="76200" marT="57150" marB="5715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en-US">
                          <a:effectLst/>
                        </a:rPr>
                        <a:t>Manage access to Azure Active Directory resources</a:t>
                      </a:r>
                    </a:p>
                  </a:txBody>
                  <a:tcPr marL="76200" marR="76200" marT="57150" marB="5715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483341"/>
                  </a:ext>
                </a:extLst>
              </a:tr>
              <a:tr h="0">
                <a:tc>
                  <a:txBody>
                    <a:bodyPr/>
                    <a:lstStyle/>
                    <a:p>
                      <a:pPr algn="l" fontAlgn="t"/>
                      <a:r>
                        <a:rPr lang="sv-SE" dirty="0">
                          <a:effectLst/>
                        </a:rPr>
                        <a:t>Supports custom roles</a:t>
                      </a:r>
                    </a:p>
                  </a:txBody>
                  <a:tcPr marL="76200" marR="76200" marT="57150" marB="5715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sv-SE">
                          <a:effectLst/>
                        </a:rPr>
                        <a:t>Supports custom roles</a:t>
                      </a:r>
                    </a:p>
                  </a:txBody>
                  <a:tcPr marL="76200" marR="76200" marT="57150" marB="571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999178"/>
                  </a:ext>
                </a:extLst>
              </a:tr>
              <a:tr h="0">
                <a:tc>
                  <a:txBody>
                    <a:bodyPr/>
                    <a:lstStyle/>
                    <a:p>
                      <a:pPr algn="l" fontAlgn="t"/>
                      <a:r>
                        <a:rPr lang="en-US" dirty="0">
                          <a:effectLst/>
                        </a:rPr>
                        <a:t>Scope can be specified at multiple levels (management group, subscription, resource group, resource)</a:t>
                      </a:r>
                    </a:p>
                  </a:txBody>
                  <a:tcPr marL="76200" marR="76200" marT="57150" marB="5715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Scope is at the tenant level</a:t>
                      </a:r>
                    </a:p>
                  </a:txBody>
                  <a:tcPr marL="76200" marR="76200" marT="57150" marB="571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5888108"/>
                  </a:ext>
                </a:extLst>
              </a:tr>
              <a:tr h="0">
                <a:tc>
                  <a:txBody>
                    <a:bodyPr/>
                    <a:lstStyle/>
                    <a:p>
                      <a:pPr algn="l" fontAlgn="t"/>
                      <a:r>
                        <a:rPr lang="en-US" dirty="0">
                          <a:effectLst/>
                        </a:rPr>
                        <a:t>Role information can be accessed in Azure portal, Azure CLI, Azure PowerShell, Azure Resource Manager templates, REST API</a:t>
                      </a:r>
                    </a:p>
                  </a:txBody>
                  <a:tcPr marL="76200" marR="76200" marT="57150" marB="5715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t"/>
                      <a:r>
                        <a:rPr lang="en-US" dirty="0">
                          <a:effectLst/>
                        </a:rPr>
                        <a:t>Role information can be accessed in Azure admin portal, Microsoft 365 admin center, Microsoft Graph, </a:t>
                      </a:r>
                      <a:r>
                        <a:rPr lang="en-US" dirty="0" err="1">
                          <a:effectLst/>
                        </a:rPr>
                        <a:t>AzureAD</a:t>
                      </a:r>
                      <a:r>
                        <a:rPr lang="en-US" dirty="0">
                          <a:effectLst/>
                        </a:rPr>
                        <a:t> PowerShell</a:t>
                      </a:r>
                    </a:p>
                  </a:txBody>
                  <a:tcPr marL="76200" marR="76200" marT="57150" marB="571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92413142"/>
                  </a:ext>
                </a:extLst>
              </a:tr>
            </a:tbl>
          </a:graphicData>
        </a:graphic>
      </p:graphicFrame>
      <p:pic>
        <p:nvPicPr>
          <p:cNvPr id="4" name="Content Placeholder 3">
            <a:extLst>
              <a:ext uri="{FF2B5EF4-FFF2-40B4-BE49-F238E27FC236}">
                <a16:creationId xmlns:a16="http://schemas.microsoft.com/office/drawing/2014/main" id="{2EE65552-739B-4892-88B0-B05B57ABBAA7}"/>
              </a:ext>
            </a:extLst>
          </p:cNvPr>
          <p:cNvPicPr>
            <a:picLocks noChangeAspect="1"/>
          </p:cNvPicPr>
          <p:nvPr/>
        </p:nvPicPr>
        <p:blipFill>
          <a:blip r:embed="rId3"/>
          <a:stretch>
            <a:fillRect/>
          </a:stretch>
        </p:blipFill>
        <p:spPr>
          <a:xfrm>
            <a:off x="10578676" y="581144"/>
            <a:ext cx="877900" cy="877900"/>
          </a:xfrm>
          <a:prstGeom prst="rect">
            <a:avLst/>
          </a:prstGeom>
        </p:spPr>
      </p:pic>
    </p:spTree>
    <p:extLst>
      <p:ext uri="{BB962C8B-B14F-4D97-AF65-F5344CB8AC3E}">
        <p14:creationId xmlns:p14="http://schemas.microsoft.com/office/powerpoint/2010/main" val="1414656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766357-45AD-4295-BFB4-B4F6FF6558EE}"/>
              </a:ext>
            </a:extLst>
          </p:cNvPr>
          <p:cNvSpPr txBox="1"/>
          <p:nvPr/>
        </p:nvSpPr>
        <p:spPr>
          <a:xfrm>
            <a:off x="762320" y="588956"/>
            <a:ext cx="6171626" cy="769441"/>
          </a:xfrm>
          <a:prstGeom prst="rect">
            <a:avLst/>
          </a:prstGeom>
          <a:noFill/>
        </p:spPr>
        <p:txBody>
          <a:bodyPr wrap="none" rtlCol="0">
            <a:spAutoFit/>
          </a:bodyPr>
          <a:lstStyle/>
          <a:p>
            <a:r>
              <a:rPr lang="sv-SE" sz="4400" dirty="0"/>
              <a:t>Role Based Access Control</a:t>
            </a:r>
          </a:p>
        </p:txBody>
      </p:sp>
      <p:pic>
        <p:nvPicPr>
          <p:cNvPr id="3" name="Content Placeholder 3">
            <a:extLst>
              <a:ext uri="{FF2B5EF4-FFF2-40B4-BE49-F238E27FC236}">
                <a16:creationId xmlns:a16="http://schemas.microsoft.com/office/drawing/2014/main" id="{2425EAB7-4EB9-478A-AA28-F3DB9F2A1F62}"/>
              </a:ext>
            </a:extLst>
          </p:cNvPr>
          <p:cNvPicPr>
            <a:picLocks noChangeAspect="1"/>
          </p:cNvPicPr>
          <p:nvPr/>
        </p:nvPicPr>
        <p:blipFill>
          <a:blip r:embed="rId3"/>
          <a:stretch>
            <a:fillRect/>
          </a:stretch>
        </p:blipFill>
        <p:spPr>
          <a:xfrm>
            <a:off x="10551780" y="588956"/>
            <a:ext cx="877900" cy="877900"/>
          </a:xfrm>
          <a:prstGeom prst="rect">
            <a:avLst/>
          </a:prstGeom>
        </p:spPr>
      </p:pic>
      <p:pic>
        <p:nvPicPr>
          <p:cNvPr id="4098" name="Picture 2" descr="RBAC and least privilege">
            <a:extLst>
              <a:ext uri="{FF2B5EF4-FFF2-40B4-BE49-F238E27FC236}">
                <a16:creationId xmlns:a16="http://schemas.microsoft.com/office/drawing/2014/main" id="{84315A19-E01D-4CAA-96EB-27E96AD28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166" y="1997676"/>
            <a:ext cx="7807668" cy="36515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4E9E1D-C048-4E00-8C92-81939320BDCD}"/>
              </a:ext>
            </a:extLst>
          </p:cNvPr>
          <p:cNvSpPr txBox="1"/>
          <p:nvPr/>
        </p:nvSpPr>
        <p:spPr>
          <a:xfrm>
            <a:off x="6816090" y="588955"/>
            <a:ext cx="2053191" cy="769441"/>
          </a:xfrm>
          <a:prstGeom prst="rect">
            <a:avLst/>
          </a:prstGeom>
          <a:noFill/>
        </p:spPr>
        <p:txBody>
          <a:bodyPr wrap="none" rtlCol="0">
            <a:spAutoFit/>
          </a:bodyPr>
          <a:lstStyle>
            <a:defPPr>
              <a:defRPr lang="en-US"/>
            </a:defPPr>
            <a:lvl1pPr>
              <a:defRPr sz="4400"/>
            </a:lvl1pPr>
          </a:lstStyle>
          <a:p>
            <a:r>
              <a:rPr lang="sv-SE" dirty="0"/>
              <a:t>in Azure</a:t>
            </a:r>
          </a:p>
        </p:txBody>
      </p:sp>
    </p:spTree>
    <p:extLst>
      <p:ext uri="{BB962C8B-B14F-4D97-AF65-F5344CB8AC3E}">
        <p14:creationId xmlns:p14="http://schemas.microsoft.com/office/powerpoint/2010/main" val="261888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FD0A-399B-49B3-AD84-8166F902BA58}"/>
              </a:ext>
            </a:extLst>
          </p:cNvPr>
          <p:cNvSpPr>
            <a:spLocks noGrp="1"/>
          </p:cNvSpPr>
          <p:nvPr>
            <p:ph type="title"/>
          </p:nvPr>
        </p:nvSpPr>
        <p:spPr/>
        <p:txBody>
          <a:bodyPr/>
          <a:lstStyle/>
          <a:p>
            <a:r>
              <a:rPr lang="sv-SE" dirty="0"/>
              <a:t>Built in Azure RBAC Roles</a:t>
            </a:r>
          </a:p>
        </p:txBody>
      </p:sp>
      <p:sp>
        <p:nvSpPr>
          <p:cNvPr id="3" name="Rectangle 2">
            <a:extLst>
              <a:ext uri="{FF2B5EF4-FFF2-40B4-BE49-F238E27FC236}">
                <a16:creationId xmlns:a16="http://schemas.microsoft.com/office/drawing/2014/main" id="{1309005A-4581-4262-B6C8-BA31DEE05FE8}"/>
              </a:ext>
            </a:extLst>
          </p:cNvPr>
          <p:cNvSpPr/>
          <p:nvPr/>
        </p:nvSpPr>
        <p:spPr>
          <a:xfrm>
            <a:off x="838200" y="6169551"/>
            <a:ext cx="10256109" cy="369332"/>
          </a:xfrm>
          <a:prstGeom prst="rect">
            <a:avLst/>
          </a:prstGeom>
        </p:spPr>
        <p:txBody>
          <a:bodyPr wrap="square">
            <a:spAutoFit/>
          </a:bodyPr>
          <a:lstStyle/>
          <a:p>
            <a:r>
              <a:rPr lang="sv-SE" dirty="0">
                <a:hlinkClick r:id="rId3"/>
              </a:rPr>
              <a:t>https://docs.microsoft.com/en-us/azure/role-based-access-control/built-in-roles#built-in-role-descriptions</a:t>
            </a:r>
            <a:endParaRPr lang="sv-SE" dirty="0"/>
          </a:p>
        </p:txBody>
      </p:sp>
      <p:sp>
        <p:nvSpPr>
          <p:cNvPr id="7" name="Rectangle 6">
            <a:extLst>
              <a:ext uri="{FF2B5EF4-FFF2-40B4-BE49-F238E27FC236}">
                <a16:creationId xmlns:a16="http://schemas.microsoft.com/office/drawing/2014/main" id="{889F3211-DC6A-430F-B3B6-97390B4554FA}"/>
              </a:ext>
            </a:extLst>
          </p:cNvPr>
          <p:cNvSpPr/>
          <p:nvPr/>
        </p:nvSpPr>
        <p:spPr>
          <a:xfrm>
            <a:off x="9430567" y="1379813"/>
            <a:ext cx="3158121" cy="4862870"/>
          </a:xfrm>
          <a:prstGeom prst="rect">
            <a:avLst/>
          </a:prstGeom>
        </p:spPr>
        <p:txBody>
          <a:bodyPr wrap="square">
            <a:spAutoFit/>
          </a:bodyPr>
          <a:lstStyle/>
          <a:p>
            <a:r>
              <a:rPr lang="sv-SE" sz="1000" dirty="0"/>
              <a:t>Web Plan Contributor</a:t>
            </a:r>
          </a:p>
          <a:p>
            <a:r>
              <a:rPr lang="sv-SE" sz="1000" dirty="0"/>
              <a:t>Website Contributor</a:t>
            </a:r>
          </a:p>
          <a:p>
            <a:r>
              <a:rPr lang="sv-SE" sz="1000" dirty="0"/>
              <a:t>Azure Service Bus Data Owner</a:t>
            </a:r>
          </a:p>
          <a:p>
            <a:r>
              <a:rPr lang="sv-SE" sz="1000" dirty="0"/>
              <a:t>Azure Event Hubs Data Owner</a:t>
            </a:r>
          </a:p>
          <a:p>
            <a:r>
              <a:rPr lang="sv-SE" sz="1000" dirty="0"/>
              <a:t>Attestation Contributor</a:t>
            </a:r>
          </a:p>
          <a:p>
            <a:r>
              <a:rPr lang="sv-SE" sz="1000" dirty="0"/>
              <a:t>HDInsight Cluster Operator</a:t>
            </a:r>
          </a:p>
          <a:p>
            <a:r>
              <a:rPr lang="sv-SE" sz="1000" dirty="0"/>
              <a:t>Cosmos DB Operator</a:t>
            </a:r>
          </a:p>
          <a:p>
            <a:r>
              <a:rPr lang="sv-SE" sz="1000" dirty="0"/>
              <a:t>Hybrid Server Resource Administrator</a:t>
            </a:r>
          </a:p>
          <a:p>
            <a:r>
              <a:rPr lang="sv-SE" sz="1000" dirty="0"/>
              <a:t>Hybrid Server Onboarding</a:t>
            </a:r>
          </a:p>
          <a:p>
            <a:r>
              <a:rPr lang="sv-SE" sz="1000" dirty="0"/>
              <a:t>Azure Event Hubs Data Receiver</a:t>
            </a:r>
          </a:p>
          <a:p>
            <a:r>
              <a:rPr lang="sv-SE" sz="1000" dirty="0"/>
              <a:t>Azure Event Hubs Data Sender</a:t>
            </a:r>
          </a:p>
          <a:p>
            <a:r>
              <a:rPr lang="sv-SE" sz="1000" dirty="0"/>
              <a:t>Azure Service Bus Data Receiver</a:t>
            </a:r>
          </a:p>
          <a:p>
            <a:r>
              <a:rPr lang="sv-SE" sz="1000" dirty="0"/>
              <a:t>Azure Service Bus Data Sender</a:t>
            </a:r>
          </a:p>
          <a:p>
            <a:r>
              <a:rPr lang="sv-SE" sz="1000" dirty="0"/>
              <a:t>Storage File Data SMB Share Reader</a:t>
            </a:r>
          </a:p>
          <a:p>
            <a:r>
              <a:rPr lang="sv-SE" sz="1000" dirty="0"/>
              <a:t>Storage File Data SMB Share Contributor</a:t>
            </a:r>
          </a:p>
          <a:p>
            <a:r>
              <a:rPr lang="sv-SE" sz="1000" dirty="0"/>
              <a:t>Private DNS Zone Contributor</a:t>
            </a:r>
          </a:p>
          <a:p>
            <a:r>
              <a:rPr lang="sv-SE" sz="1000" dirty="0"/>
              <a:t>Storage Blob Delegator</a:t>
            </a:r>
          </a:p>
          <a:p>
            <a:r>
              <a:rPr lang="sv-SE" sz="1000" dirty="0"/>
              <a:t>Desktop Virtualization User</a:t>
            </a:r>
          </a:p>
          <a:p>
            <a:r>
              <a:rPr lang="sv-SE" sz="1000" dirty="0"/>
              <a:t>Storage File Data SMB Share Elevated Contributor</a:t>
            </a:r>
          </a:p>
          <a:p>
            <a:r>
              <a:rPr lang="sv-SE" sz="1000" dirty="0"/>
              <a:t>Blueprint Contributor</a:t>
            </a:r>
          </a:p>
          <a:p>
            <a:r>
              <a:rPr lang="sv-SE" sz="1000" dirty="0"/>
              <a:t>Blueprint Operator</a:t>
            </a:r>
          </a:p>
          <a:p>
            <a:r>
              <a:rPr lang="sv-SE" sz="1000" dirty="0"/>
              <a:t>Azure Sentinel Contributor</a:t>
            </a:r>
          </a:p>
          <a:p>
            <a:r>
              <a:rPr lang="sv-SE" sz="1000" dirty="0"/>
              <a:t>Azure Sentinel Responder</a:t>
            </a:r>
          </a:p>
          <a:p>
            <a:r>
              <a:rPr lang="sv-SE" sz="1000" dirty="0"/>
              <a:t>Azure Sentinel Reader</a:t>
            </a:r>
          </a:p>
          <a:p>
            <a:r>
              <a:rPr lang="sv-SE" sz="1000" dirty="0"/>
              <a:t>Workbook Reader</a:t>
            </a:r>
          </a:p>
          <a:p>
            <a:r>
              <a:rPr lang="sv-SE" sz="1000" dirty="0"/>
              <a:t>Workbook Contributor</a:t>
            </a:r>
          </a:p>
          <a:p>
            <a:r>
              <a:rPr lang="sv-SE" sz="1000" dirty="0"/>
              <a:t>Policy Insights Data Writer (Preview)</a:t>
            </a:r>
          </a:p>
          <a:p>
            <a:r>
              <a:rPr lang="sv-SE" sz="1000" dirty="0"/>
              <a:t>SignalR AccessKey Reader</a:t>
            </a:r>
          </a:p>
          <a:p>
            <a:r>
              <a:rPr lang="sv-SE" sz="1000" dirty="0"/>
              <a:t>SignalR Contributor</a:t>
            </a:r>
          </a:p>
          <a:p>
            <a:r>
              <a:rPr lang="sv-SE" sz="1000" dirty="0"/>
              <a:t>Altretya test Service Role</a:t>
            </a:r>
          </a:p>
        </p:txBody>
      </p:sp>
      <p:sp>
        <p:nvSpPr>
          <p:cNvPr id="8" name="Rectangle 7">
            <a:extLst>
              <a:ext uri="{FF2B5EF4-FFF2-40B4-BE49-F238E27FC236}">
                <a16:creationId xmlns:a16="http://schemas.microsoft.com/office/drawing/2014/main" id="{CD63D0C7-5A5D-493E-9FA2-8262A2B52104}"/>
              </a:ext>
            </a:extLst>
          </p:cNvPr>
          <p:cNvSpPr/>
          <p:nvPr/>
        </p:nvSpPr>
        <p:spPr>
          <a:xfrm>
            <a:off x="7142151" y="1379811"/>
            <a:ext cx="2406403" cy="4708981"/>
          </a:xfrm>
          <a:prstGeom prst="rect">
            <a:avLst/>
          </a:prstGeom>
        </p:spPr>
        <p:txBody>
          <a:bodyPr wrap="square">
            <a:spAutoFit/>
          </a:bodyPr>
          <a:lstStyle/>
          <a:p>
            <a:r>
              <a:rPr lang="sv-SE" sz="1000" dirty="0"/>
              <a:t>Resource Policy Contributor (Preview)</a:t>
            </a:r>
          </a:p>
          <a:p>
            <a:r>
              <a:rPr lang="sv-SE" sz="1000" dirty="0"/>
              <a:t>Scheduler Job Collections Contributor</a:t>
            </a:r>
          </a:p>
          <a:p>
            <a:r>
              <a:rPr lang="sv-SE" sz="1000" dirty="0"/>
              <a:t>Search Service Contributor</a:t>
            </a:r>
          </a:p>
          <a:p>
            <a:r>
              <a:rPr lang="sv-SE" sz="1000" dirty="0"/>
              <a:t>Security Admin</a:t>
            </a:r>
          </a:p>
          <a:p>
            <a:r>
              <a:rPr lang="sv-SE" sz="1000" dirty="0"/>
              <a:t>Security Manager (Legacy)</a:t>
            </a:r>
          </a:p>
          <a:p>
            <a:r>
              <a:rPr lang="sv-SE" sz="1000" dirty="0"/>
              <a:t>Security Reader</a:t>
            </a:r>
          </a:p>
          <a:p>
            <a:r>
              <a:rPr lang="sv-SE" sz="1000" dirty="0"/>
              <a:t>Spatial Anchors Account Contributor</a:t>
            </a:r>
          </a:p>
          <a:p>
            <a:r>
              <a:rPr lang="sv-SE" sz="1000" dirty="0"/>
              <a:t>Site Recovery Contributor</a:t>
            </a:r>
          </a:p>
          <a:p>
            <a:r>
              <a:rPr lang="sv-SE" sz="1000" dirty="0"/>
              <a:t>Site Recovery Operator</a:t>
            </a:r>
          </a:p>
          <a:p>
            <a:r>
              <a:rPr lang="sv-SE" sz="1000" dirty="0"/>
              <a:t>Spatial Anchors Account Reader</a:t>
            </a:r>
          </a:p>
          <a:p>
            <a:r>
              <a:rPr lang="sv-SE" sz="1000" dirty="0"/>
              <a:t>Site Recovery Reader</a:t>
            </a:r>
          </a:p>
          <a:p>
            <a:r>
              <a:rPr lang="sv-SE" sz="1000" dirty="0"/>
              <a:t>Spatial Anchors Account Owner</a:t>
            </a:r>
          </a:p>
          <a:p>
            <a:r>
              <a:rPr lang="sv-SE" sz="1000" dirty="0"/>
              <a:t>SQL Managed Instance Contributor</a:t>
            </a:r>
          </a:p>
          <a:p>
            <a:r>
              <a:rPr lang="sv-SE" sz="1000" dirty="0"/>
              <a:t>SQL DB Contributor</a:t>
            </a:r>
          </a:p>
          <a:p>
            <a:r>
              <a:rPr lang="sv-SE" sz="1000" dirty="0"/>
              <a:t>SQL Security Manager</a:t>
            </a:r>
          </a:p>
          <a:p>
            <a:r>
              <a:rPr lang="sv-SE" sz="1000" dirty="0"/>
              <a:t>Storage Account Contributor</a:t>
            </a:r>
          </a:p>
          <a:p>
            <a:r>
              <a:rPr lang="sv-SE" sz="1000" dirty="0"/>
              <a:t>SQL Server Contributor</a:t>
            </a:r>
          </a:p>
          <a:p>
            <a:r>
              <a:rPr lang="sv-SE" sz="1000" dirty="0"/>
              <a:t>Storage Account Key Operator Service Role</a:t>
            </a:r>
          </a:p>
          <a:p>
            <a:r>
              <a:rPr lang="sv-SE" sz="1000" dirty="0"/>
              <a:t>Storage Blob Data Contributor</a:t>
            </a:r>
          </a:p>
          <a:p>
            <a:r>
              <a:rPr lang="sv-SE" sz="1000" dirty="0"/>
              <a:t>Storage Blob Data Owner</a:t>
            </a:r>
          </a:p>
          <a:p>
            <a:r>
              <a:rPr lang="sv-SE" sz="1000" dirty="0"/>
              <a:t>Storage Blob Data Reader</a:t>
            </a:r>
          </a:p>
          <a:p>
            <a:r>
              <a:rPr lang="sv-SE" sz="1000" dirty="0"/>
              <a:t>Storage Queue Data Contributor</a:t>
            </a:r>
          </a:p>
          <a:p>
            <a:r>
              <a:rPr lang="sv-SE" sz="1000" dirty="0"/>
              <a:t>Storage Queue Data Message Processor</a:t>
            </a:r>
          </a:p>
          <a:p>
            <a:r>
              <a:rPr lang="sv-SE" sz="1000" dirty="0"/>
              <a:t>Storage Queue Data Message Sender</a:t>
            </a:r>
          </a:p>
          <a:p>
            <a:r>
              <a:rPr lang="sv-SE" sz="1000" dirty="0"/>
              <a:t>Storage Queue Data Reader</a:t>
            </a:r>
          </a:p>
          <a:p>
            <a:r>
              <a:rPr lang="sv-SE" sz="1000" dirty="0"/>
              <a:t>Support Request Contributor</a:t>
            </a:r>
          </a:p>
          <a:p>
            <a:r>
              <a:rPr lang="sv-SE" sz="1000" dirty="0"/>
              <a:t>Traffic Manager Contributor</a:t>
            </a:r>
          </a:p>
          <a:p>
            <a:r>
              <a:rPr lang="sv-SE" sz="1000" dirty="0"/>
              <a:t>Virtual Machine Administrator Login</a:t>
            </a:r>
          </a:p>
          <a:p>
            <a:r>
              <a:rPr lang="sv-SE" sz="1000" dirty="0"/>
              <a:t>Virtual Machine User Login</a:t>
            </a:r>
          </a:p>
          <a:p>
            <a:r>
              <a:rPr lang="sv-SE" sz="1000" dirty="0"/>
              <a:t>Virtual Machine Contributor</a:t>
            </a:r>
          </a:p>
        </p:txBody>
      </p:sp>
      <p:sp>
        <p:nvSpPr>
          <p:cNvPr id="9" name="Rectangle 8">
            <a:extLst>
              <a:ext uri="{FF2B5EF4-FFF2-40B4-BE49-F238E27FC236}">
                <a16:creationId xmlns:a16="http://schemas.microsoft.com/office/drawing/2014/main" id="{FED3C5D2-3ABE-4374-BF24-0DD00A7F6D9B}"/>
              </a:ext>
            </a:extLst>
          </p:cNvPr>
          <p:cNvSpPr/>
          <p:nvPr/>
        </p:nvSpPr>
        <p:spPr>
          <a:xfrm>
            <a:off x="4956399" y="1379173"/>
            <a:ext cx="2302798" cy="4708981"/>
          </a:xfrm>
          <a:prstGeom prst="rect">
            <a:avLst/>
          </a:prstGeom>
        </p:spPr>
        <p:txBody>
          <a:bodyPr wrap="square">
            <a:spAutoFit/>
          </a:bodyPr>
          <a:lstStyle/>
          <a:p>
            <a:r>
              <a:rPr lang="sv-SE" sz="1000" dirty="0"/>
              <a:t>Data Purger</a:t>
            </a:r>
          </a:p>
          <a:p>
            <a:r>
              <a:rPr lang="sv-SE" sz="1000" dirty="0"/>
              <a:t>Data Lake Analytics Developer</a:t>
            </a:r>
          </a:p>
          <a:p>
            <a:r>
              <a:rPr lang="sv-SE" sz="1000" dirty="0"/>
              <a:t>DevTest Labs User</a:t>
            </a:r>
          </a:p>
          <a:p>
            <a:r>
              <a:rPr lang="sv-SE" sz="1000" dirty="0"/>
              <a:t>DocumentDB Account Contributor</a:t>
            </a:r>
          </a:p>
          <a:p>
            <a:r>
              <a:rPr lang="sv-SE" sz="1000" dirty="0"/>
              <a:t>DNS Zone Contributor</a:t>
            </a:r>
          </a:p>
          <a:p>
            <a:r>
              <a:rPr lang="sv-SE" sz="1000" dirty="0"/>
              <a:t>EventGrid EventSubscription Contributor</a:t>
            </a:r>
          </a:p>
          <a:p>
            <a:r>
              <a:rPr lang="sv-SE" sz="1000" dirty="0"/>
              <a:t>EventGrid EventSubscription Reader</a:t>
            </a:r>
          </a:p>
          <a:p>
            <a:r>
              <a:rPr lang="sv-SE" sz="1000" dirty="0"/>
              <a:t>Graph Owner</a:t>
            </a:r>
          </a:p>
          <a:p>
            <a:r>
              <a:rPr lang="sv-SE" sz="1000" dirty="0"/>
              <a:t>HDInsight Domain Services Contributor</a:t>
            </a:r>
          </a:p>
          <a:p>
            <a:r>
              <a:rPr lang="sv-SE" sz="1000" dirty="0"/>
              <a:t>Intelligent Systems Account Contributor</a:t>
            </a:r>
          </a:p>
          <a:p>
            <a:r>
              <a:rPr lang="sv-SE" sz="1000" dirty="0"/>
              <a:t>Key Vault Contributor</a:t>
            </a:r>
          </a:p>
          <a:p>
            <a:r>
              <a:rPr lang="sv-SE" sz="1000" dirty="0"/>
              <a:t>Knowledge Consumer</a:t>
            </a:r>
          </a:p>
          <a:p>
            <a:r>
              <a:rPr lang="sv-SE" sz="1000" dirty="0"/>
              <a:t>Lab Creator</a:t>
            </a:r>
          </a:p>
          <a:p>
            <a:r>
              <a:rPr lang="sv-SE" sz="1000" dirty="0"/>
              <a:t>Log Analytics Reader</a:t>
            </a:r>
          </a:p>
          <a:p>
            <a:r>
              <a:rPr lang="sv-SE" sz="1000" dirty="0"/>
              <a:t>Log Analytics Contributor</a:t>
            </a:r>
          </a:p>
          <a:p>
            <a:r>
              <a:rPr lang="sv-SE" sz="1000" dirty="0"/>
              <a:t>Logic App Operator</a:t>
            </a:r>
          </a:p>
          <a:p>
            <a:r>
              <a:rPr lang="sv-SE" sz="1000" dirty="0"/>
              <a:t>Logic App Contributor</a:t>
            </a:r>
          </a:p>
          <a:p>
            <a:r>
              <a:rPr lang="sv-SE" sz="1000" dirty="0"/>
              <a:t>Managed Application Operator Role</a:t>
            </a:r>
          </a:p>
          <a:p>
            <a:r>
              <a:rPr lang="sv-SE" sz="1000" dirty="0"/>
              <a:t>Managed Applications Reader</a:t>
            </a:r>
          </a:p>
          <a:p>
            <a:r>
              <a:rPr lang="sv-SE" sz="1000" dirty="0"/>
              <a:t>Managed Identity Operator</a:t>
            </a:r>
          </a:p>
          <a:p>
            <a:r>
              <a:rPr lang="sv-SE" sz="1000" dirty="0"/>
              <a:t>Managed Identity Contributor</a:t>
            </a:r>
          </a:p>
          <a:p>
            <a:r>
              <a:rPr lang="sv-SE" sz="1000" dirty="0"/>
              <a:t>Management Group Contributor</a:t>
            </a:r>
          </a:p>
          <a:p>
            <a:r>
              <a:rPr lang="sv-SE" sz="1000" dirty="0"/>
              <a:t>Management Group Reader</a:t>
            </a:r>
          </a:p>
          <a:p>
            <a:r>
              <a:rPr lang="sv-SE" sz="1000" dirty="0"/>
              <a:t>Monitoring Metrics Publisher</a:t>
            </a:r>
          </a:p>
          <a:p>
            <a:r>
              <a:rPr lang="sv-SE" sz="1000" dirty="0"/>
              <a:t>Monitoring Reader</a:t>
            </a:r>
          </a:p>
          <a:p>
            <a:r>
              <a:rPr lang="sv-SE" sz="1000" dirty="0"/>
              <a:t>Network Contributor</a:t>
            </a:r>
          </a:p>
          <a:p>
            <a:r>
              <a:rPr lang="sv-SE" sz="1000" dirty="0"/>
              <a:t>Monitoring Contributor</a:t>
            </a:r>
          </a:p>
          <a:p>
            <a:r>
              <a:rPr lang="sv-SE" sz="1000" dirty="0"/>
              <a:t>New Relic APM Account Contributor</a:t>
            </a:r>
          </a:p>
          <a:p>
            <a:r>
              <a:rPr lang="sv-SE" sz="1000" dirty="0"/>
              <a:t>Redis Cache Contributor</a:t>
            </a:r>
          </a:p>
          <a:p>
            <a:r>
              <a:rPr lang="sv-SE" sz="1000" dirty="0"/>
              <a:t>Reader and Data Access</a:t>
            </a:r>
          </a:p>
        </p:txBody>
      </p:sp>
      <p:sp>
        <p:nvSpPr>
          <p:cNvPr id="10" name="Rectangle 9">
            <a:extLst>
              <a:ext uri="{FF2B5EF4-FFF2-40B4-BE49-F238E27FC236}">
                <a16:creationId xmlns:a16="http://schemas.microsoft.com/office/drawing/2014/main" id="{3B6D519D-C88F-4B61-9088-D9CCC2441D5E}"/>
              </a:ext>
            </a:extLst>
          </p:cNvPr>
          <p:cNvSpPr/>
          <p:nvPr/>
        </p:nvSpPr>
        <p:spPr>
          <a:xfrm>
            <a:off x="2538153" y="1377259"/>
            <a:ext cx="2615381" cy="4708981"/>
          </a:xfrm>
          <a:prstGeom prst="rect">
            <a:avLst/>
          </a:prstGeom>
        </p:spPr>
        <p:txBody>
          <a:bodyPr wrap="square">
            <a:spAutoFit/>
          </a:bodyPr>
          <a:lstStyle/>
          <a:p>
            <a:r>
              <a:rPr lang="sv-SE" sz="1000" dirty="0"/>
              <a:t>Azure Kubernetes Service Cluster Admin Role</a:t>
            </a:r>
          </a:p>
          <a:p>
            <a:r>
              <a:rPr lang="sv-SE" sz="1000" dirty="0"/>
              <a:t>Azure Kubernetes Service Cluster User Role</a:t>
            </a:r>
          </a:p>
          <a:p>
            <a:r>
              <a:rPr lang="sv-SE" sz="1000" dirty="0"/>
              <a:t>Azure Maps Data Reader (Preview)</a:t>
            </a:r>
          </a:p>
          <a:p>
            <a:r>
              <a:rPr lang="sv-SE" sz="1000" dirty="0"/>
              <a:t>Azure Stack Registration Owner</a:t>
            </a:r>
          </a:p>
          <a:p>
            <a:r>
              <a:rPr lang="sv-SE" sz="1000" dirty="0"/>
              <a:t>Backup Contributor</a:t>
            </a:r>
          </a:p>
          <a:p>
            <a:r>
              <a:rPr lang="sv-SE" sz="1000" dirty="0"/>
              <a:t>Billing Reader</a:t>
            </a:r>
          </a:p>
          <a:p>
            <a:r>
              <a:rPr lang="sv-SE" sz="1000" dirty="0"/>
              <a:t>Backup Operator</a:t>
            </a:r>
          </a:p>
          <a:p>
            <a:r>
              <a:rPr lang="sv-SE" sz="1000" dirty="0"/>
              <a:t>Backup Reader</a:t>
            </a:r>
          </a:p>
          <a:p>
            <a:r>
              <a:rPr lang="sv-SE" sz="1000" dirty="0"/>
              <a:t>Blockchain Member Node Access (Preview)</a:t>
            </a:r>
          </a:p>
          <a:p>
            <a:r>
              <a:rPr lang="sv-SE" sz="1000" dirty="0"/>
              <a:t>BizTalk Contributor</a:t>
            </a:r>
          </a:p>
          <a:p>
            <a:r>
              <a:rPr lang="sv-SE" sz="1000" dirty="0"/>
              <a:t>CDN Endpoint Contributor</a:t>
            </a:r>
          </a:p>
          <a:p>
            <a:r>
              <a:rPr lang="sv-SE" sz="1000" dirty="0"/>
              <a:t>CDN Endpoint Reader</a:t>
            </a:r>
          </a:p>
          <a:p>
            <a:r>
              <a:rPr lang="sv-SE" sz="1000" dirty="0"/>
              <a:t>CDN Profile Contributor</a:t>
            </a:r>
          </a:p>
          <a:p>
            <a:r>
              <a:rPr lang="sv-SE" sz="1000" dirty="0"/>
              <a:t>CDN Profile Reader</a:t>
            </a:r>
          </a:p>
          <a:p>
            <a:r>
              <a:rPr lang="sv-SE" sz="1000" dirty="0"/>
              <a:t>Classic Network Contributor</a:t>
            </a:r>
          </a:p>
          <a:p>
            <a:r>
              <a:rPr lang="sv-SE" sz="1000" dirty="0"/>
              <a:t>Classic Storage Account Contributor</a:t>
            </a:r>
          </a:p>
          <a:p>
            <a:r>
              <a:rPr lang="sv-SE" sz="1000" dirty="0"/>
              <a:t>Classic Storage Account Key Operator Service Role</a:t>
            </a:r>
          </a:p>
          <a:p>
            <a:r>
              <a:rPr lang="sv-SE" sz="1000" dirty="0"/>
              <a:t>ClearDB MySQL DB Contributor</a:t>
            </a:r>
          </a:p>
          <a:p>
            <a:r>
              <a:rPr lang="sv-SE" sz="1000" dirty="0"/>
              <a:t>Classic Virtual Machine Contributor</a:t>
            </a:r>
          </a:p>
          <a:p>
            <a:r>
              <a:rPr lang="sv-SE" sz="1000" dirty="0"/>
              <a:t>Cognitive Services User</a:t>
            </a:r>
          </a:p>
          <a:p>
            <a:r>
              <a:rPr lang="sv-SE" sz="1000" dirty="0"/>
              <a:t>Cognitive Services Data Reader (Preview)</a:t>
            </a:r>
          </a:p>
          <a:p>
            <a:r>
              <a:rPr lang="sv-SE" sz="1000" dirty="0"/>
              <a:t>Cognitive Services Contributor</a:t>
            </a:r>
          </a:p>
          <a:p>
            <a:r>
              <a:rPr lang="sv-SE" sz="1000" dirty="0"/>
              <a:t>CosmosBackupOperator</a:t>
            </a:r>
          </a:p>
          <a:p>
            <a:r>
              <a:rPr lang="sv-SE" sz="1000" dirty="0"/>
              <a:t>Cosmos DB Account Reader Role</a:t>
            </a:r>
          </a:p>
          <a:p>
            <a:r>
              <a:rPr lang="sv-SE" sz="1000" dirty="0"/>
              <a:t>Cost Management Contributor</a:t>
            </a:r>
          </a:p>
          <a:p>
            <a:r>
              <a:rPr lang="sv-SE" sz="1000" dirty="0"/>
              <a:t>Cost Management Reader</a:t>
            </a:r>
          </a:p>
          <a:p>
            <a:r>
              <a:rPr lang="sv-SE" sz="1000" dirty="0"/>
              <a:t>Data Box Contributor</a:t>
            </a:r>
          </a:p>
          <a:p>
            <a:r>
              <a:rPr lang="sv-SE" sz="1000" dirty="0"/>
              <a:t>Data Box Reader</a:t>
            </a:r>
          </a:p>
          <a:p>
            <a:r>
              <a:rPr lang="sv-SE" sz="1000" dirty="0"/>
              <a:t>Data Factory Contributor</a:t>
            </a:r>
          </a:p>
        </p:txBody>
      </p:sp>
      <p:sp>
        <p:nvSpPr>
          <p:cNvPr id="11" name="Rectangle 10">
            <a:extLst>
              <a:ext uri="{FF2B5EF4-FFF2-40B4-BE49-F238E27FC236}">
                <a16:creationId xmlns:a16="http://schemas.microsoft.com/office/drawing/2014/main" id="{F345A96D-B73F-4552-BA47-DE1DD0749E1C}"/>
              </a:ext>
            </a:extLst>
          </p:cNvPr>
          <p:cNvSpPr/>
          <p:nvPr/>
        </p:nvSpPr>
        <p:spPr>
          <a:xfrm>
            <a:off x="151598" y="1375345"/>
            <a:ext cx="2784494" cy="3323987"/>
          </a:xfrm>
          <a:prstGeom prst="rect">
            <a:avLst/>
          </a:prstGeom>
        </p:spPr>
        <p:txBody>
          <a:bodyPr wrap="square">
            <a:spAutoFit/>
          </a:bodyPr>
          <a:lstStyle/>
          <a:p>
            <a:r>
              <a:rPr lang="sv-SE" sz="1000" b="1" dirty="0"/>
              <a:t>Contributor</a:t>
            </a:r>
          </a:p>
          <a:p>
            <a:r>
              <a:rPr lang="sv-SE" sz="1000" b="1" dirty="0"/>
              <a:t>Owner</a:t>
            </a:r>
          </a:p>
          <a:p>
            <a:r>
              <a:rPr lang="sv-SE" sz="1000" b="1" dirty="0"/>
              <a:t>Reader</a:t>
            </a:r>
          </a:p>
          <a:p>
            <a:r>
              <a:rPr lang="sv-SE" sz="1000" b="1" dirty="0"/>
              <a:t>User Access Administrator</a:t>
            </a:r>
          </a:p>
          <a:p>
            <a:r>
              <a:rPr lang="sv-SE" sz="1000" dirty="0"/>
              <a:t>AcrPush</a:t>
            </a:r>
          </a:p>
          <a:p>
            <a:r>
              <a:rPr lang="sv-SE" sz="1000" dirty="0"/>
              <a:t>API Management Service Contributor</a:t>
            </a:r>
          </a:p>
          <a:p>
            <a:r>
              <a:rPr lang="sv-SE" sz="1000" dirty="0"/>
              <a:t>AcrPull</a:t>
            </a:r>
          </a:p>
          <a:p>
            <a:r>
              <a:rPr lang="sv-SE" sz="1000" dirty="0"/>
              <a:t>AcrImageSigner</a:t>
            </a:r>
          </a:p>
          <a:p>
            <a:r>
              <a:rPr lang="sv-SE" sz="1000" dirty="0"/>
              <a:t>AcrDelete</a:t>
            </a:r>
          </a:p>
          <a:p>
            <a:r>
              <a:rPr lang="sv-SE" sz="1000" dirty="0"/>
              <a:t>AcrQuarantineReader</a:t>
            </a:r>
          </a:p>
          <a:p>
            <a:r>
              <a:rPr lang="sv-SE" sz="1000" dirty="0"/>
              <a:t>AcrQuarantineWriter</a:t>
            </a:r>
          </a:p>
          <a:p>
            <a:r>
              <a:rPr lang="sv-SE" sz="1000" dirty="0"/>
              <a:t>API Management Service Operator Role</a:t>
            </a:r>
          </a:p>
          <a:p>
            <a:r>
              <a:rPr lang="sv-SE" sz="1000" dirty="0"/>
              <a:t>API Management Service Reader Role</a:t>
            </a:r>
          </a:p>
          <a:p>
            <a:r>
              <a:rPr lang="sv-SE" sz="1000" dirty="0"/>
              <a:t>Application Insights Component Contributor</a:t>
            </a:r>
          </a:p>
          <a:p>
            <a:r>
              <a:rPr lang="sv-SE" sz="1000" dirty="0"/>
              <a:t>Application Insights Snapshot Debugger</a:t>
            </a:r>
          </a:p>
          <a:p>
            <a:r>
              <a:rPr lang="sv-SE" sz="1000" dirty="0"/>
              <a:t>Attestation Reader</a:t>
            </a:r>
          </a:p>
          <a:p>
            <a:r>
              <a:rPr lang="sv-SE" sz="1000" dirty="0"/>
              <a:t>Automation Job Operator</a:t>
            </a:r>
          </a:p>
          <a:p>
            <a:r>
              <a:rPr lang="sv-SE" sz="1000" dirty="0"/>
              <a:t>Automation Runbook Operator</a:t>
            </a:r>
          </a:p>
          <a:p>
            <a:r>
              <a:rPr lang="sv-SE" sz="1000" dirty="0"/>
              <a:t>Automation Operator</a:t>
            </a:r>
          </a:p>
          <a:p>
            <a:r>
              <a:rPr lang="sv-SE" sz="1000" dirty="0"/>
              <a:t>Avere Contributor</a:t>
            </a:r>
          </a:p>
          <a:p>
            <a:r>
              <a:rPr lang="sv-SE" sz="1000" dirty="0"/>
              <a:t>Avere Operator</a:t>
            </a:r>
          </a:p>
        </p:txBody>
      </p:sp>
      <p:pic>
        <p:nvPicPr>
          <p:cNvPr id="13" name="Content Placeholder 3">
            <a:extLst>
              <a:ext uri="{FF2B5EF4-FFF2-40B4-BE49-F238E27FC236}">
                <a16:creationId xmlns:a16="http://schemas.microsoft.com/office/drawing/2014/main" id="{2446D8FF-DD63-46B5-94B9-C8898E942282}"/>
              </a:ext>
            </a:extLst>
          </p:cNvPr>
          <p:cNvPicPr>
            <a:picLocks noChangeAspect="1"/>
          </p:cNvPicPr>
          <p:nvPr/>
        </p:nvPicPr>
        <p:blipFill>
          <a:blip r:embed="rId4"/>
          <a:stretch>
            <a:fillRect/>
          </a:stretch>
        </p:blipFill>
        <p:spPr>
          <a:xfrm>
            <a:off x="10551780" y="588956"/>
            <a:ext cx="877900" cy="877900"/>
          </a:xfrm>
          <a:prstGeom prst="rect">
            <a:avLst/>
          </a:prstGeom>
        </p:spPr>
      </p:pic>
    </p:spTree>
    <p:extLst>
      <p:ext uri="{BB962C8B-B14F-4D97-AF65-F5344CB8AC3E}">
        <p14:creationId xmlns:p14="http://schemas.microsoft.com/office/powerpoint/2010/main" val="272596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F21E-3468-4457-A1E2-510394C85EFC}"/>
              </a:ext>
            </a:extLst>
          </p:cNvPr>
          <p:cNvSpPr>
            <a:spLocks noGrp="1"/>
          </p:cNvSpPr>
          <p:nvPr>
            <p:ph type="title"/>
          </p:nvPr>
        </p:nvSpPr>
        <p:spPr/>
        <p:txBody>
          <a:bodyPr/>
          <a:lstStyle/>
          <a:p>
            <a:r>
              <a:rPr lang="en-US" dirty="0">
                <a:ea typeface="+mj-lt"/>
                <a:cs typeface="+mj-lt"/>
              </a:rPr>
              <a:t>Creating Custom Roles</a:t>
            </a:r>
            <a:endParaRPr lang="en-US" dirty="0"/>
          </a:p>
        </p:txBody>
      </p:sp>
      <p:sp>
        <p:nvSpPr>
          <p:cNvPr id="3" name="Text Placeholder 2">
            <a:extLst>
              <a:ext uri="{FF2B5EF4-FFF2-40B4-BE49-F238E27FC236}">
                <a16:creationId xmlns:a16="http://schemas.microsoft.com/office/drawing/2014/main" id="{BF63E861-21E1-47A4-BF3E-42916B28C1D0}"/>
              </a:ext>
            </a:extLst>
          </p:cNvPr>
          <p:cNvSpPr>
            <a:spLocks noGrp="1"/>
          </p:cNvSpPr>
          <p:nvPr>
            <p:ph type="body" idx="1"/>
          </p:nvPr>
        </p:nvSpPr>
        <p:spPr/>
        <p:txBody>
          <a:bodyPr/>
          <a:lstStyle/>
          <a:p>
            <a:r>
              <a:rPr lang="en-US" dirty="0">
                <a:cs typeface="Calibri"/>
              </a:rPr>
              <a:t>Pure </a:t>
            </a:r>
            <a:r>
              <a:rPr lang="en-US" dirty="0" err="1">
                <a:cs typeface="Calibri"/>
              </a:rPr>
              <a:t>Powershell</a:t>
            </a:r>
            <a:endParaRPr lang="en-US" dirty="0" err="1"/>
          </a:p>
        </p:txBody>
      </p:sp>
      <p:sp>
        <p:nvSpPr>
          <p:cNvPr id="4" name="Content Placeholder 3">
            <a:extLst>
              <a:ext uri="{FF2B5EF4-FFF2-40B4-BE49-F238E27FC236}">
                <a16:creationId xmlns:a16="http://schemas.microsoft.com/office/drawing/2014/main" id="{B03C8484-693B-40F2-9D34-454DCE0853E8}"/>
              </a:ext>
            </a:extLst>
          </p:cNvPr>
          <p:cNvSpPr>
            <a:spLocks noGrp="1"/>
          </p:cNvSpPr>
          <p:nvPr>
            <p:ph sz="half" idx="2"/>
          </p:nvPr>
        </p:nvSpPr>
        <p:spPr/>
        <p:txBody>
          <a:bodyPr vert="horz" lIns="91440" tIns="45720" rIns="91440" bIns="45720" rtlCol="0" anchor="t">
            <a:noAutofit/>
          </a:bodyPr>
          <a:lstStyle/>
          <a:p>
            <a:pPr>
              <a:lnSpc>
                <a:spcPct val="120000"/>
              </a:lnSpc>
              <a:spcBef>
                <a:spcPts val="0"/>
              </a:spcBef>
              <a:buNone/>
            </a:pPr>
            <a:r>
              <a:rPr lang="en-US" sz="1050" dirty="0">
                <a:ea typeface="+mn-lt"/>
                <a:cs typeface="+mn-lt"/>
              </a:rPr>
              <a:t>$role = Get-</a:t>
            </a:r>
            <a:r>
              <a:rPr lang="en-US" sz="1050" dirty="0" err="1">
                <a:ea typeface="+mn-lt"/>
                <a:cs typeface="+mn-lt"/>
              </a:rPr>
              <a:t>AzRoleDefinition</a:t>
            </a:r>
            <a:r>
              <a:rPr lang="en-US" sz="1050" dirty="0">
                <a:ea typeface="+mn-lt"/>
                <a:cs typeface="+mn-lt"/>
              </a:rPr>
              <a:t> "Virtual Machine Contributor"</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role.Id</a:t>
            </a:r>
            <a:r>
              <a:rPr lang="en-US" sz="1050" dirty="0">
                <a:ea typeface="+mn-lt"/>
                <a:cs typeface="+mn-lt"/>
              </a:rPr>
              <a:t> = $null</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role.Name</a:t>
            </a:r>
            <a:r>
              <a:rPr lang="en-US" sz="1050" dirty="0">
                <a:ea typeface="+mn-lt"/>
                <a:cs typeface="+mn-lt"/>
              </a:rPr>
              <a:t> = "Virtual Machine Operator"</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role.Description</a:t>
            </a:r>
            <a:r>
              <a:rPr lang="en-US" sz="1050" dirty="0">
                <a:ea typeface="+mn-lt"/>
                <a:cs typeface="+mn-lt"/>
              </a:rPr>
              <a:t> = "Can monitor and restart virtual machines."</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role.Actions.Clear</a:t>
            </a:r>
            <a:r>
              <a:rPr lang="en-US" sz="1050" dirty="0">
                <a:ea typeface="+mn-lt"/>
                <a:cs typeface="+mn-lt"/>
              </a:rPr>
              <a:t>()</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role.Actions.Add</a:t>
            </a:r>
            <a:r>
              <a:rPr lang="en-US" sz="1050" dirty="0">
                <a:ea typeface="+mn-lt"/>
                <a:cs typeface="+mn-lt"/>
              </a:rPr>
              <a:t>("</a:t>
            </a:r>
            <a:r>
              <a:rPr lang="en-US" sz="1050" dirty="0" err="1">
                <a:ea typeface="+mn-lt"/>
                <a:cs typeface="+mn-lt"/>
              </a:rPr>
              <a:t>Microsoft.Storage</a:t>
            </a:r>
            <a:r>
              <a:rPr lang="en-US" sz="1050" dirty="0">
                <a:ea typeface="+mn-lt"/>
                <a:cs typeface="+mn-lt"/>
              </a:rPr>
              <a:t>/*/read")</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role.Actions.Add</a:t>
            </a:r>
            <a:r>
              <a:rPr lang="en-US" sz="1050" dirty="0">
                <a:ea typeface="+mn-lt"/>
                <a:cs typeface="+mn-lt"/>
              </a:rPr>
              <a:t>("</a:t>
            </a:r>
            <a:r>
              <a:rPr lang="en-US" sz="1050" dirty="0" err="1">
                <a:ea typeface="+mn-lt"/>
                <a:cs typeface="+mn-lt"/>
              </a:rPr>
              <a:t>Microsoft.Network</a:t>
            </a:r>
            <a:r>
              <a:rPr lang="en-US" sz="1050" dirty="0">
                <a:ea typeface="+mn-lt"/>
                <a:cs typeface="+mn-lt"/>
              </a:rPr>
              <a:t>/*/read")</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role.Actions.Add</a:t>
            </a:r>
            <a:r>
              <a:rPr lang="en-US" sz="1050" dirty="0">
                <a:ea typeface="+mn-lt"/>
                <a:cs typeface="+mn-lt"/>
              </a:rPr>
              <a:t>("</a:t>
            </a:r>
            <a:r>
              <a:rPr lang="en-US" sz="1050" dirty="0" err="1">
                <a:ea typeface="+mn-lt"/>
                <a:cs typeface="+mn-lt"/>
              </a:rPr>
              <a:t>Microsoft.Compute</a:t>
            </a:r>
            <a:r>
              <a:rPr lang="en-US" sz="1050" dirty="0">
                <a:ea typeface="+mn-lt"/>
                <a:cs typeface="+mn-lt"/>
              </a:rPr>
              <a:t>/*/read")</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role.Actions.Add</a:t>
            </a:r>
            <a:r>
              <a:rPr lang="en-US" sz="1050" dirty="0">
                <a:ea typeface="+mn-lt"/>
                <a:cs typeface="+mn-lt"/>
              </a:rPr>
              <a:t>("</a:t>
            </a:r>
            <a:r>
              <a:rPr lang="en-US" sz="1050" dirty="0" err="1">
                <a:ea typeface="+mn-lt"/>
                <a:cs typeface="+mn-lt"/>
              </a:rPr>
              <a:t>Microsoft.Compute</a:t>
            </a:r>
            <a:r>
              <a:rPr lang="en-US" sz="1050" dirty="0">
                <a:ea typeface="+mn-lt"/>
                <a:cs typeface="+mn-lt"/>
              </a:rPr>
              <a:t>/</a:t>
            </a:r>
            <a:r>
              <a:rPr lang="en-US" sz="1050" dirty="0" err="1">
                <a:ea typeface="+mn-lt"/>
                <a:cs typeface="+mn-lt"/>
              </a:rPr>
              <a:t>virtualMachines</a:t>
            </a:r>
            <a:r>
              <a:rPr lang="en-US" sz="1050" dirty="0">
                <a:ea typeface="+mn-lt"/>
                <a:cs typeface="+mn-lt"/>
              </a:rPr>
              <a:t>/start/action")</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role.Actions.Add</a:t>
            </a:r>
            <a:r>
              <a:rPr lang="en-US" sz="1050" dirty="0">
                <a:ea typeface="+mn-lt"/>
                <a:cs typeface="+mn-lt"/>
              </a:rPr>
              <a:t>("</a:t>
            </a:r>
            <a:r>
              <a:rPr lang="en-US" sz="1050" dirty="0" err="1">
                <a:ea typeface="+mn-lt"/>
                <a:cs typeface="+mn-lt"/>
              </a:rPr>
              <a:t>Microsoft.Compute</a:t>
            </a:r>
            <a:r>
              <a:rPr lang="en-US" sz="1050" dirty="0">
                <a:ea typeface="+mn-lt"/>
                <a:cs typeface="+mn-lt"/>
              </a:rPr>
              <a:t>/</a:t>
            </a:r>
            <a:r>
              <a:rPr lang="en-US" sz="1050" dirty="0" err="1">
                <a:ea typeface="+mn-lt"/>
                <a:cs typeface="+mn-lt"/>
              </a:rPr>
              <a:t>virtualMachines</a:t>
            </a:r>
            <a:r>
              <a:rPr lang="en-US" sz="1050" dirty="0">
                <a:ea typeface="+mn-lt"/>
                <a:cs typeface="+mn-lt"/>
              </a:rPr>
              <a:t>/restart/action")</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role.Actions.Add</a:t>
            </a:r>
            <a:r>
              <a:rPr lang="en-US" sz="1050" dirty="0">
                <a:ea typeface="+mn-lt"/>
                <a:cs typeface="+mn-lt"/>
              </a:rPr>
              <a:t>("</a:t>
            </a:r>
            <a:r>
              <a:rPr lang="en-US" sz="1050" dirty="0" err="1">
                <a:ea typeface="+mn-lt"/>
                <a:cs typeface="+mn-lt"/>
              </a:rPr>
              <a:t>Microsoft.Authorization</a:t>
            </a:r>
            <a:r>
              <a:rPr lang="en-US" sz="1050" dirty="0">
                <a:ea typeface="+mn-lt"/>
                <a:cs typeface="+mn-lt"/>
              </a:rPr>
              <a:t>/*/read")</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role.Actions.Add</a:t>
            </a:r>
            <a:r>
              <a:rPr lang="en-US" sz="1050" dirty="0">
                <a:ea typeface="+mn-lt"/>
                <a:cs typeface="+mn-lt"/>
              </a:rPr>
              <a:t>("</a:t>
            </a:r>
            <a:r>
              <a:rPr lang="en-US" sz="1050" dirty="0" err="1">
                <a:ea typeface="+mn-lt"/>
                <a:cs typeface="+mn-lt"/>
              </a:rPr>
              <a:t>Microsoft.ResourceHealth</a:t>
            </a:r>
            <a:r>
              <a:rPr lang="en-US" sz="1050" dirty="0">
                <a:ea typeface="+mn-lt"/>
                <a:cs typeface="+mn-lt"/>
              </a:rPr>
              <a:t>/</a:t>
            </a:r>
            <a:r>
              <a:rPr lang="en-US" sz="1050" dirty="0" err="1">
                <a:ea typeface="+mn-lt"/>
                <a:cs typeface="+mn-lt"/>
              </a:rPr>
              <a:t>availabilityStatuses</a:t>
            </a:r>
            <a:r>
              <a:rPr lang="en-US" sz="1050" dirty="0">
                <a:ea typeface="+mn-lt"/>
                <a:cs typeface="+mn-lt"/>
              </a:rPr>
              <a:t>/read")</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role.Actions.Add</a:t>
            </a:r>
            <a:r>
              <a:rPr lang="en-US" sz="1050" dirty="0">
                <a:ea typeface="+mn-lt"/>
                <a:cs typeface="+mn-lt"/>
              </a:rPr>
              <a:t>("</a:t>
            </a:r>
            <a:r>
              <a:rPr lang="en-US" sz="1050" dirty="0" err="1">
                <a:ea typeface="+mn-lt"/>
                <a:cs typeface="+mn-lt"/>
              </a:rPr>
              <a:t>Microsoft.Resources</a:t>
            </a:r>
            <a:r>
              <a:rPr lang="en-US" sz="1050" dirty="0">
                <a:ea typeface="+mn-lt"/>
                <a:cs typeface="+mn-lt"/>
              </a:rPr>
              <a:t>/subscriptions/</a:t>
            </a:r>
            <a:r>
              <a:rPr lang="en-US" sz="1050" dirty="0" err="1">
                <a:ea typeface="+mn-lt"/>
                <a:cs typeface="+mn-lt"/>
              </a:rPr>
              <a:t>resourceGroups</a:t>
            </a:r>
            <a:r>
              <a:rPr lang="en-US" sz="1050" dirty="0">
                <a:ea typeface="+mn-lt"/>
                <a:cs typeface="+mn-lt"/>
              </a:rPr>
              <a:t>/read")</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role.Actions.Add</a:t>
            </a:r>
            <a:r>
              <a:rPr lang="en-US" sz="1050" dirty="0">
                <a:ea typeface="+mn-lt"/>
                <a:cs typeface="+mn-lt"/>
              </a:rPr>
              <a:t>("</a:t>
            </a:r>
            <a:r>
              <a:rPr lang="en-US" sz="1050" dirty="0" err="1">
                <a:ea typeface="+mn-lt"/>
                <a:cs typeface="+mn-lt"/>
              </a:rPr>
              <a:t>Microsoft.Insights</a:t>
            </a:r>
            <a:r>
              <a:rPr lang="en-US" sz="1050" dirty="0">
                <a:ea typeface="+mn-lt"/>
                <a:cs typeface="+mn-lt"/>
              </a:rPr>
              <a:t>/</a:t>
            </a:r>
            <a:r>
              <a:rPr lang="en-US" sz="1050" dirty="0" err="1">
                <a:ea typeface="+mn-lt"/>
                <a:cs typeface="+mn-lt"/>
              </a:rPr>
              <a:t>alertRules</a:t>
            </a:r>
            <a:r>
              <a:rPr lang="en-US" sz="1050" dirty="0">
                <a:ea typeface="+mn-lt"/>
                <a:cs typeface="+mn-lt"/>
              </a:rPr>
              <a:t>/*")</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role.Actions.Add</a:t>
            </a:r>
            <a:r>
              <a:rPr lang="en-US" sz="1050" dirty="0">
                <a:ea typeface="+mn-lt"/>
                <a:cs typeface="+mn-lt"/>
              </a:rPr>
              <a:t>("</a:t>
            </a:r>
            <a:r>
              <a:rPr lang="en-US" sz="1050" dirty="0" err="1">
                <a:ea typeface="+mn-lt"/>
                <a:cs typeface="+mn-lt"/>
              </a:rPr>
              <a:t>Microsoft.Support</a:t>
            </a:r>
            <a:r>
              <a:rPr lang="en-US" sz="1050" dirty="0">
                <a:ea typeface="+mn-lt"/>
                <a:cs typeface="+mn-lt"/>
              </a:rPr>
              <a:t>/*")</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role.AssignableScopes.Clear</a:t>
            </a:r>
            <a:r>
              <a:rPr lang="en-US" sz="1050" dirty="0">
                <a:ea typeface="+mn-lt"/>
                <a:cs typeface="+mn-lt"/>
              </a:rPr>
              <a:t>()</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role.AssignableScopes.Add</a:t>
            </a:r>
            <a:r>
              <a:rPr lang="en-US" sz="1050" dirty="0">
                <a:ea typeface="+mn-lt"/>
                <a:cs typeface="+mn-lt"/>
              </a:rPr>
              <a:t>("/subscriptions/00000000-0000-0000-0000-000000000000")</a:t>
            </a:r>
            <a:endParaRPr lang="en-US" sz="1050" dirty="0">
              <a:cs typeface="Calibri" panose="020F0502020204030204"/>
            </a:endParaRPr>
          </a:p>
          <a:p>
            <a:pPr>
              <a:lnSpc>
                <a:spcPct val="120000"/>
              </a:lnSpc>
              <a:spcBef>
                <a:spcPts val="0"/>
              </a:spcBef>
              <a:buNone/>
            </a:pPr>
            <a:r>
              <a:rPr lang="en-US" sz="1050" dirty="0">
                <a:ea typeface="+mn-lt"/>
                <a:cs typeface="+mn-lt"/>
              </a:rPr>
              <a:t>$</a:t>
            </a:r>
            <a:r>
              <a:rPr lang="en-US" sz="1050" dirty="0" err="1">
                <a:ea typeface="+mn-lt"/>
                <a:cs typeface="+mn-lt"/>
              </a:rPr>
              <a:t>role.AssignableScopes.Add</a:t>
            </a:r>
            <a:r>
              <a:rPr lang="en-US" sz="1050" dirty="0">
                <a:ea typeface="+mn-lt"/>
                <a:cs typeface="+mn-lt"/>
              </a:rPr>
              <a:t>("/subscriptions/11111111-1111-1111-1111-111111111111")</a:t>
            </a:r>
            <a:endParaRPr lang="en-US" sz="1050" dirty="0">
              <a:cs typeface="Calibri" panose="020F0502020204030204"/>
            </a:endParaRPr>
          </a:p>
          <a:p>
            <a:pPr marL="0" indent="0">
              <a:lnSpc>
                <a:spcPct val="120000"/>
              </a:lnSpc>
              <a:spcBef>
                <a:spcPts val="0"/>
              </a:spcBef>
              <a:buNone/>
            </a:pPr>
            <a:r>
              <a:rPr lang="en-US" sz="1050" dirty="0">
                <a:ea typeface="+mn-lt"/>
                <a:cs typeface="+mn-lt"/>
              </a:rPr>
              <a:t>New-</a:t>
            </a:r>
            <a:r>
              <a:rPr lang="en-US" sz="1050" dirty="0" err="1">
                <a:ea typeface="+mn-lt"/>
                <a:cs typeface="+mn-lt"/>
              </a:rPr>
              <a:t>AzRoleDefinition</a:t>
            </a:r>
            <a:r>
              <a:rPr lang="en-US" sz="1050" dirty="0">
                <a:ea typeface="+mn-lt"/>
                <a:cs typeface="+mn-lt"/>
              </a:rPr>
              <a:t> -Role $role</a:t>
            </a:r>
            <a:endParaRPr lang="en-US" sz="1050" dirty="0">
              <a:cs typeface="Calibri" panose="020F0502020204030204"/>
            </a:endParaRPr>
          </a:p>
        </p:txBody>
      </p:sp>
      <p:sp>
        <p:nvSpPr>
          <p:cNvPr id="5" name="Text Placeholder 4">
            <a:extLst>
              <a:ext uri="{FF2B5EF4-FFF2-40B4-BE49-F238E27FC236}">
                <a16:creationId xmlns:a16="http://schemas.microsoft.com/office/drawing/2014/main" id="{A154ACC8-69A5-4FF2-8459-271C4C93D222}"/>
              </a:ext>
            </a:extLst>
          </p:cNvPr>
          <p:cNvSpPr>
            <a:spLocks noGrp="1"/>
          </p:cNvSpPr>
          <p:nvPr>
            <p:ph type="body" sz="quarter" idx="3"/>
          </p:nvPr>
        </p:nvSpPr>
        <p:spPr/>
        <p:txBody>
          <a:bodyPr/>
          <a:lstStyle/>
          <a:p>
            <a:r>
              <a:rPr lang="en-US" dirty="0">
                <a:cs typeface="Calibri"/>
              </a:rPr>
              <a:t>JSON file</a:t>
            </a:r>
            <a:endParaRPr lang="en-US" dirty="0"/>
          </a:p>
        </p:txBody>
      </p:sp>
      <p:sp>
        <p:nvSpPr>
          <p:cNvPr id="6" name="Content Placeholder 5">
            <a:extLst>
              <a:ext uri="{FF2B5EF4-FFF2-40B4-BE49-F238E27FC236}">
                <a16:creationId xmlns:a16="http://schemas.microsoft.com/office/drawing/2014/main" id="{CF5B834E-23DB-41A0-89E5-175EE5808DE6}"/>
              </a:ext>
            </a:extLst>
          </p:cNvPr>
          <p:cNvSpPr>
            <a:spLocks noGrp="1"/>
          </p:cNvSpPr>
          <p:nvPr>
            <p:ph sz="quarter" idx="4"/>
          </p:nvPr>
        </p:nvSpPr>
        <p:spPr/>
        <p:txBody>
          <a:bodyPr vert="horz" lIns="91440" tIns="45720" rIns="91440" bIns="45720" rtlCol="0" anchor="t">
            <a:noAutofit/>
          </a:bodyPr>
          <a:lstStyle/>
          <a:p>
            <a:pPr marL="0" indent="0">
              <a:lnSpc>
                <a:spcPct val="100000"/>
              </a:lnSpc>
              <a:spcBef>
                <a:spcPts val="0"/>
              </a:spcBef>
              <a:buNone/>
            </a:pPr>
            <a:r>
              <a:rPr lang="sv-SE" sz="1000" dirty="0">
                <a:solidFill>
                  <a:schemeClr val="tx1">
                    <a:lumMod val="50000"/>
                  </a:schemeClr>
                </a:solidFill>
                <a:ea typeface="+mn-lt"/>
                <a:cs typeface="+mn-lt"/>
              </a:rPr>
              <a:t>{</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Name</a:t>
            </a: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Virtual</a:t>
            </a: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Machine</a:t>
            </a:r>
            <a:r>
              <a:rPr lang="sv-SE" sz="1000" dirty="0">
                <a:solidFill>
                  <a:schemeClr val="tx1">
                    <a:lumMod val="50000"/>
                  </a:schemeClr>
                </a:solidFill>
                <a:ea typeface="+mn-lt"/>
                <a:cs typeface="+mn-lt"/>
              </a:rPr>
              <a:t> Operator",</a:t>
            </a:r>
          </a:p>
          <a:p>
            <a:pPr marL="0" indent="0">
              <a:lnSpc>
                <a:spcPct val="100000"/>
              </a:lnSpc>
              <a:spcBef>
                <a:spcPts val="0"/>
              </a:spcBef>
              <a:buNone/>
            </a:pPr>
            <a:r>
              <a:rPr lang="sv-SE" sz="1000" dirty="0">
                <a:solidFill>
                  <a:schemeClr val="tx1">
                    <a:lumMod val="50000"/>
                  </a:schemeClr>
                </a:solidFill>
                <a:ea typeface="+mn-lt"/>
                <a:cs typeface="+mn-lt"/>
              </a:rPr>
              <a:t>  "Id": "88888888-8888-8888-8888-888888888888",</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IsCustom</a:t>
            </a: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true</a:t>
            </a:r>
            <a:r>
              <a:rPr lang="sv-SE" sz="1000" dirty="0">
                <a:solidFill>
                  <a:schemeClr val="tx1">
                    <a:lumMod val="50000"/>
                  </a:schemeClr>
                </a:solidFill>
                <a:ea typeface="+mn-lt"/>
                <a:cs typeface="+mn-lt"/>
              </a:rPr>
              <a:t>,</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Description</a:t>
            </a: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Can</a:t>
            </a:r>
            <a:r>
              <a:rPr lang="sv-SE" sz="1000" dirty="0">
                <a:solidFill>
                  <a:schemeClr val="tx1">
                    <a:lumMod val="50000"/>
                  </a:schemeClr>
                </a:solidFill>
                <a:ea typeface="+mn-lt"/>
                <a:cs typeface="+mn-lt"/>
              </a:rPr>
              <a:t> monitor and </a:t>
            </a:r>
            <a:r>
              <a:rPr lang="sv-SE" sz="1000" dirty="0" err="1">
                <a:solidFill>
                  <a:schemeClr val="tx1">
                    <a:lumMod val="50000"/>
                  </a:schemeClr>
                </a:solidFill>
                <a:ea typeface="+mn-lt"/>
                <a:cs typeface="+mn-lt"/>
              </a:rPr>
              <a:t>restart</a:t>
            </a: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virtual</a:t>
            </a: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machines</a:t>
            </a:r>
            <a:r>
              <a:rPr lang="sv-SE" sz="1000" dirty="0">
                <a:solidFill>
                  <a:schemeClr val="tx1">
                    <a:lumMod val="50000"/>
                  </a:schemeClr>
                </a:solidFill>
                <a:ea typeface="+mn-lt"/>
                <a:cs typeface="+mn-lt"/>
              </a:rPr>
              <a:t>.",</a:t>
            </a:r>
          </a:p>
          <a:p>
            <a:pPr marL="0" indent="0">
              <a:lnSpc>
                <a:spcPct val="100000"/>
              </a:lnSpc>
              <a:spcBef>
                <a:spcPts val="0"/>
              </a:spcBef>
              <a:buNone/>
            </a:pPr>
            <a:r>
              <a:rPr lang="sv-SE" sz="1000" dirty="0">
                <a:solidFill>
                  <a:schemeClr val="tx1">
                    <a:lumMod val="50000"/>
                  </a:schemeClr>
                </a:solidFill>
                <a:ea typeface="+mn-lt"/>
                <a:cs typeface="+mn-lt"/>
              </a:rPr>
              <a:t>  "Actions": [</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Microsoft.Storage</a:t>
            </a:r>
            <a:r>
              <a:rPr lang="sv-SE" sz="1000" dirty="0">
                <a:solidFill>
                  <a:schemeClr val="tx1">
                    <a:lumMod val="50000"/>
                  </a:schemeClr>
                </a:solidFill>
                <a:ea typeface="+mn-lt"/>
                <a:cs typeface="+mn-lt"/>
              </a:rPr>
              <a:t>/*/read",</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Microsoft.Network</a:t>
            </a:r>
            <a:r>
              <a:rPr lang="sv-SE" sz="1000" dirty="0">
                <a:solidFill>
                  <a:schemeClr val="tx1">
                    <a:lumMod val="50000"/>
                  </a:schemeClr>
                </a:solidFill>
                <a:ea typeface="+mn-lt"/>
                <a:cs typeface="+mn-lt"/>
              </a:rPr>
              <a:t>/*/read",</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Microsoft.Compute</a:t>
            </a:r>
            <a:r>
              <a:rPr lang="sv-SE" sz="1000" dirty="0">
                <a:solidFill>
                  <a:schemeClr val="tx1">
                    <a:lumMod val="50000"/>
                  </a:schemeClr>
                </a:solidFill>
                <a:ea typeface="+mn-lt"/>
                <a:cs typeface="+mn-lt"/>
              </a:rPr>
              <a:t>/*/read",</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Microsoft.Compute</a:t>
            </a:r>
            <a:r>
              <a:rPr lang="sv-SE" sz="1000" dirty="0">
                <a:solidFill>
                  <a:schemeClr val="tx1">
                    <a:lumMod val="50000"/>
                  </a:schemeClr>
                </a:solidFill>
                <a:ea typeface="+mn-lt"/>
                <a:cs typeface="+mn-lt"/>
              </a:rPr>
              <a:t>/</a:t>
            </a:r>
            <a:r>
              <a:rPr lang="sv-SE" sz="1000" dirty="0" err="1">
                <a:solidFill>
                  <a:schemeClr val="tx1">
                    <a:lumMod val="50000"/>
                  </a:schemeClr>
                </a:solidFill>
                <a:ea typeface="+mn-lt"/>
                <a:cs typeface="+mn-lt"/>
              </a:rPr>
              <a:t>virtualMachines</a:t>
            </a:r>
            <a:r>
              <a:rPr lang="sv-SE" sz="1000" dirty="0">
                <a:solidFill>
                  <a:schemeClr val="tx1">
                    <a:lumMod val="50000"/>
                  </a:schemeClr>
                </a:solidFill>
                <a:ea typeface="+mn-lt"/>
                <a:cs typeface="+mn-lt"/>
              </a:rPr>
              <a:t>/start/action",</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Microsoft.Compute</a:t>
            </a:r>
            <a:r>
              <a:rPr lang="sv-SE" sz="1000" dirty="0">
                <a:solidFill>
                  <a:schemeClr val="tx1">
                    <a:lumMod val="50000"/>
                  </a:schemeClr>
                </a:solidFill>
                <a:ea typeface="+mn-lt"/>
                <a:cs typeface="+mn-lt"/>
              </a:rPr>
              <a:t>/</a:t>
            </a:r>
            <a:r>
              <a:rPr lang="sv-SE" sz="1000" dirty="0" err="1">
                <a:solidFill>
                  <a:schemeClr val="tx1">
                    <a:lumMod val="50000"/>
                  </a:schemeClr>
                </a:solidFill>
                <a:ea typeface="+mn-lt"/>
                <a:cs typeface="+mn-lt"/>
              </a:rPr>
              <a:t>virtualMachines</a:t>
            </a:r>
            <a:r>
              <a:rPr lang="sv-SE" sz="1000" dirty="0">
                <a:solidFill>
                  <a:schemeClr val="tx1">
                    <a:lumMod val="50000"/>
                  </a:schemeClr>
                </a:solidFill>
                <a:ea typeface="+mn-lt"/>
                <a:cs typeface="+mn-lt"/>
              </a:rPr>
              <a:t>/</a:t>
            </a:r>
            <a:r>
              <a:rPr lang="sv-SE" sz="1000" dirty="0" err="1">
                <a:solidFill>
                  <a:schemeClr val="tx1">
                    <a:lumMod val="50000"/>
                  </a:schemeClr>
                </a:solidFill>
                <a:ea typeface="+mn-lt"/>
                <a:cs typeface="+mn-lt"/>
              </a:rPr>
              <a:t>restart</a:t>
            </a:r>
            <a:r>
              <a:rPr lang="sv-SE" sz="1000" dirty="0">
                <a:solidFill>
                  <a:schemeClr val="tx1">
                    <a:lumMod val="50000"/>
                  </a:schemeClr>
                </a:solidFill>
                <a:ea typeface="+mn-lt"/>
                <a:cs typeface="+mn-lt"/>
              </a:rPr>
              <a:t>/action",</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Microsoft.Authorization</a:t>
            </a:r>
            <a:r>
              <a:rPr lang="sv-SE" sz="1000" dirty="0">
                <a:solidFill>
                  <a:schemeClr val="tx1">
                    <a:lumMod val="50000"/>
                  </a:schemeClr>
                </a:solidFill>
                <a:ea typeface="+mn-lt"/>
                <a:cs typeface="+mn-lt"/>
              </a:rPr>
              <a:t>/*/read",</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Microsoft.ResourceHealth</a:t>
            </a:r>
            <a:r>
              <a:rPr lang="sv-SE" sz="1000" dirty="0">
                <a:solidFill>
                  <a:schemeClr val="tx1">
                    <a:lumMod val="50000"/>
                  </a:schemeClr>
                </a:solidFill>
                <a:ea typeface="+mn-lt"/>
                <a:cs typeface="+mn-lt"/>
              </a:rPr>
              <a:t>/</a:t>
            </a:r>
            <a:r>
              <a:rPr lang="sv-SE" sz="1000" dirty="0" err="1">
                <a:solidFill>
                  <a:schemeClr val="tx1">
                    <a:lumMod val="50000"/>
                  </a:schemeClr>
                </a:solidFill>
                <a:ea typeface="+mn-lt"/>
                <a:cs typeface="+mn-lt"/>
              </a:rPr>
              <a:t>availabilityStatuses</a:t>
            </a:r>
            <a:r>
              <a:rPr lang="sv-SE" sz="1000" dirty="0">
                <a:solidFill>
                  <a:schemeClr val="tx1">
                    <a:lumMod val="50000"/>
                  </a:schemeClr>
                </a:solidFill>
                <a:ea typeface="+mn-lt"/>
                <a:cs typeface="+mn-lt"/>
              </a:rPr>
              <a:t>/read",</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Microsoft.Resources</a:t>
            </a:r>
            <a:r>
              <a:rPr lang="sv-SE" sz="1000" dirty="0">
                <a:solidFill>
                  <a:schemeClr val="tx1">
                    <a:lumMod val="50000"/>
                  </a:schemeClr>
                </a:solidFill>
                <a:ea typeface="+mn-lt"/>
                <a:cs typeface="+mn-lt"/>
              </a:rPr>
              <a:t>/</a:t>
            </a:r>
            <a:r>
              <a:rPr lang="sv-SE" sz="1000" dirty="0" err="1">
                <a:solidFill>
                  <a:schemeClr val="tx1">
                    <a:lumMod val="50000"/>
                  </a:schemeClr>
                </a:solidFill>
                <a:ea typeface="+mn-lt"/>
                <a:cs typeface="+mn-lt"/>
              </a:rPr>
              <a:t>subscriptions</a:t>
            </a:r>
            <a:r>
              <a:rPr lang="sv-SE" sz="1000" dirty="0">
                <a:solidFill>
                  <a:schemeClr val="tx1">
                    <a:lumMod val="50000"/>
                  </a:schemeClr>
                </a:solidFill>
                <a:ea typeface="+mn-lt"/>
                <a:cs typeface="+mn-lt"/>
              </a:rPr>
              <a:t>/</a:t>
            </a:r>
            <a:r>
              <a:rPr lang="sv-SE" sz="1000" dirty="0" err="1">
                <a:solidFill>
                  <a:schemeClr val="tx1">
                    <a:lumMod val="50000"/>
                  </a:schemeClr>
                </a:solidFill>
                <a:ea typeface="+mn-lt"/>
                <a:cs typeface="+mn-lt"/>
              </a:rPr>
              <a:t>resourceGroups</a:t>
            </a:r>
            <a:r>
              <a:rPr lang="sv-SE" sz="1000" dirty="0">
                <a:solidFill>
                  <a:schemeClr val="tx1">
                    <a:lumMod val="50000"/>
                  </a:schemeClr>
                </a:solidFill>
                <a:ea typeface="+mn-lt"/>
                <a:cs typeface="+mn-lt"/>
              </a:rPr>
              <a:t>/read",</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Microsoft.Insights</a:t>
            </a:r>
            <a:r>
              <a:rPr lang="sv-SE" sz="1000" dirty="0">
                <a:solidFill>
                  <a:schemeClr val="tx1">
                    <a:lumMod val="50000"/>
                  </a:schemeClr>
                </a:solidFill>
                <a:ea typeface="+mn-lt"/>
                <a:cs typeface="+mn-lt"/>
              </a:rPr>
              <a:t>/</a:t>
            </a:r>
            <a:r>
              <a:rPr lang="sv-SE" sz="1000" dirty="0" err="1">
                <a:solidFill>
                  <a:schemeClr val="tx1">
                    <a:lumMod val="50000"/>
                  </a:schemeClr>
                </a:solidFill>
                <a:ea typeface="+mn-lt"/>
                <a:cs typeface="+mn-lt"/>
              </a:rPr>
              <a:t>alertRules</a:t>
            </a:r>
            <a:r>
              <a:rPr lang="sv-SE" sz="1000" dirty="0">
                <a:solidFill>
                  <a:schemeClr val="tx1">
                    <a:lumMod val="50000"/>
                  </a:schemeClr>
                </a:solidFill>
                <a:ea typeface="+mn-lt"/>
                <a:cs typeface="+mn-lt"/>
              </a:rPr>
              <a:t>/*",</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Microsoft.Insights</a:t>
            </a:r>
            <a:r>
              <a:rPr lang="sv-SE" sz="1000" dirty="0">
                <a:solidFill>
                  <a:schemeClr val="tx1">
                    <a:lumMod val="50000"/>
                  </a:schemeClr>
                </a:solidFill>
                <a:ea typeface="+mn-lt"/>
                <a:cs typeface="+mn-lt"/>
              </a:rPr>
              <a:t>/</a:t>
            </a:r>
            <a:r>
              <a:rPr lang="sv-SE" sz="1000" dirty="0" err="1">
                <a:solidFill>
                  <a:schemeClr val="tx1">
                    <a:lumMod val="50000"/>
                  </a:schemeClr>
                </a:solidFill>
                <a:ea typeface="+mn-lt"/>
                <a:cs typeface="+mn-lt"/>
              </a:rPr>
              <a:t>diagnosticSettings</a:t>
            </a:r>
            <a:r>
              <a:rPr lang="sv-SE" sz="1000" dirty="0">
                <a:solidFill>
                  <a:schemeClr val="tx1">
                    <a:lumMod val="50000"/>
                  </a:schemeClr>
                </a:solidFill>
                <a:ea typeface="+mn-lt"/>
                <a:cs typeface="+mn-lt"/>
              </a:rPr>
              <a:t>/*",</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Microsoft.Support</a:t>
            </a:r>
            <a:r>
              <a:rPr lang="sv-SE" sz="1000" dirty="0">
                <a:solidFill>
                  <a:schemeClr val="tx1">
                    <a:lumMod val="50000"/>
                  </a:schemeClr>
                </a:solidFill>
                <a:ea typeface="+mn-lt"/>
                <a:cs typeface="+mn-lt"/>
              </a:rPr>
              <a:t>/*"</a:t>
            </a:r>
          </a:p>
          <a:p>
            <a:pPr marL="0" indent="0">
              <a:lnSpc>
                <a:spcPct val="100000"/>
              </a:lnSpc>
              <a:spcBef>
                <a:spcPts val="0"/>
              </a:spcBef>
              <a:buNone/>
            </a:pPr>
            <a:r>
              <a:rPr lang="sv-SE" sz="1000" dirty="0">
                <a:solidFill>
                  <a:schemeClr val="tx1">
                    <a:lumMod val="50000"/>
                  </a:schemeClr>
                </a:solidFill>
                <a:ea typeface="+mn-lt"/>
                <a:cs typeface="+mn-lt"/>
              </a:rPr>
              <a:t>  ],</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NotActions</a:t>
            </a:r>
            <a:r>
              <a:rPr lang="sv-SE" sz="1000" dirty="0">
                <a:solidFill>
                  <a:schemeClr val="tx1">
                    <a:lumMod val="50000"/>
                  </a:schemeClr>
                </a:solidFill>
                <a:ea typeface="+mn-lt"/>
                <a:cs typeface="+mn-lt"/>
              </a:rPr>
              <a:t>": [],</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DataActions</a:t>
            </a:r>
            <a:r>
              <a:rPr lang="sv-SE" sz="1000" dirty="0">
                <a:solidFill>
                  <a:schemeClr val="tx1">
                    <a:lumMod val="50000"/>
                  </a:schemeClr>
                </a:solidFill>
                <a:ea typeface="+mn-lt"/>
                <a:cs typeface="+mn-lt"/>
              </a:rPr>
              <a:t>": [],</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NotDataActions</a:t>
            </a:r>
            <a:r>
              <a:rPr lang="sv-SE" sz="1000" dirty="0">
                <a:solidFill>
                  <a:schemeClr val="tx1">
                    <a:lumMod val="50000"/>
                  </a:schemeClr>
                </a:solidFill>
                <a:ea typeface="+mn-lt"/>
                <a:cs typeface="+mn-lt"/>
              </a:rPr>
              <a:t>": [],</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AssignableScopes</a:t>
            </a:r>
            <a:r>
              <a:rPr lang="sv-SE" sz="1000" dirty="0">
                <a:solidFill>
                  <a:schemeClr val="tx1">
                    <a:lumMod val="50000"/>
                  </a:schemeClr>
                </a:solidFill>
                <a:ea typeface="+mn-lt"/>
                <a:cs typeface="+mn-lt"/>
              </a:rPr>
              <a:t>": [</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subscriptions</a:t>
            </a:r>
            <a:r>
              <a:rPr lang="sv-SE" sz="1000" dirty="0">
                <a:solidFill>
                  <a:schemeClr val="tx1">
                    <a:lumMod val="50000"/>
                  </a:schemeClr>
                </a:solidFill>
                <a:ea typeface="+mn-lt"/>
                <a:cs typeface="+mn-lt"/>
              </a:rPr>
              <a:t>/{subscriptionId1}",</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subscriptions</a:t>
            </a:r>
            <a:r>
              <a:rPr lang="sv-SE" sz="1000" dirty="0">
                <a:solidFill>
                  <a:schemeClr val="tx1">
                    <a:lumMod val="50000"/>
                  </a:schemeClr>
                </a:solidFill>
                <a:ea typeface="+mn-lt"/>
                <a:cs typeface="+mn-lt"/>
              </a:rPr>
              <a:t>/{subscriptionId2}",</a:t>
            </a:r>
          </a:p>
          <a:p>
            <a:pPr marL="0" indent="0">
              <a:lnSpc>
                <a:spcPct val="100000"/>
              </a:lnSpc>
              <a:spcBef>
                <a:spcPts val="0"/>
              </a:spcBef>
              <a:buNone/>
            </a:pPr>
            <a:r>
              <a:rPr lang="sv-SE" sz="1000" dirty="0">
                <a:solidFill>
                  <a:schemeClr val="tx1">
                    <a:lumMod val="50000"/>
                  </a:schemeClr>
                </a:solidFill>
                <a:ea typeface="+mn-lt"/>
                <a:cs typeface="+mn-lt"/>
              </a:rPr>
              <a:t>    "/</a:t>
            </a:r>
            <a:r>
              <a:rPr lang="sv-SE" sz="1000" dirty="0" err="1">
                <a:solidFill>
                  <a:schemeClr val="tx1">
                    <a:lumMod val="50000"/>
                  </a:schemeClr>
                </a:solidFill>
                <a:ea typeface="+mn-lt"/>
                <a:cs typeface="+mn-lt"/>
              </a:rPr>
              <a:t>subscriptions</a:t>
            </a:r>
            <a:r>
              <a:rPr lang="sv-SE" sz="1000" dirty="0">
                <a:solidFill>
                  <a:schemeClr val="tx1">
                    <a:lumMod val="50000"/>
                  </a:schemeClr>
                </a:solidFill>
                <a:ea typeface="+mn-lt"/>
                <a:cs typeface="+mn-lt"/>
              </a:rPr>
              <a:t>/{subscriptionId3}"</a:t>
            </a:r>
          </a:p>
          <a:p>
            <a:pPr marL="0" indent="0">
              <a:lnSpc>
                <a:spcPct val="100000"/>
              </a:lnSpc>
              <a:spcBef>
                <a:spcPts val="0"/>
              </a:spcBef>
              <a:buNone/>
            </a:pPr>
            <a:r>
              <a:rPr lang="sv-SE" sz="1000" dirty="0">
                <a:solidFill>
                  <a:schemeClr val="tx1">
                    <a:lumMod val="50000"/>
                  </a:schemeClr>
                </a:solidFill>
                <a:ea typeface="+mn-lt"/>
                <a:cs typeface="+mn-lt"/>
              </a:rPr>
              <a:t>  ]</a:t>
            </a:r>
          </a:p>
          <a:p>
            <a:pPr marL="0" indent="0">
              <a:lnSpc>
                <a:spcPct val="100000"/>
              </a:lnSpc>
              <a:spcBef>
                <a:spcPts val="0"/>
              </a:spcBef>
              <a:buNone/>
            </a:pPr>
            <a:r>
              <a:rPr lang="sv-SE" sz="1000" dirty="0">
                <a:solidFill>
                  <a:schemeClr val="tx1">
                    <a:lumMod val="50000"/>
                  </a:schemeClr>
                </a:solidFill>
                <a:ea typeface="+mn-lt"/>
                <a:cs typeface="+mn-lt"/>
              </a:rPr>
              <a:t>}</a:t>
            </a:r>
            <a:endParaRPr lang="sv-SE" sz="1000" dirty="0">
              <a:solidFill>
                <a:schemeClr val="tx1">
                  <a:lumMod val="50000"/>
                </a:schemeClr>
              </a:solidFill>
              <a:cs typeface="Calibri"/>
            </a:endParaRPr>
          </a:p>
        </p:txBody>
      </p:sp>
    </p:spTree>
    <p:extLst>
      <p:ext uri="{BB962C8B-B14F-4D97-AF65-F5344CB8AC3E}">
        <p14:creationId xmlns:p14="http://schemas.microsoft.com/office/powerpoint/2010/main" val="3615235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3F2A-A811-43F4-9B93-A3D0DB5A643E}"/>
              </a:ext>
            </a:extLst>
          </p:cNvPr>
          <p:cNvSpPr>
            <a:spLocks noGrp="1"/>
          </p:cNvSpPr>
          <p:nvPr>
            <p:ph type="title"/>
          </p:nvPr>
        </p:nvSpPr>
        <p:spPr>
          <a:xfrm>
            <a:off x="333162" y="2766218"/>
            <a:ext cx="2683715" cy="1325563"/>
          </a:xfrm>
        </p:spPr>
        <p:txBody>
          <a:bodyPr/>
          <a:lstStyle/>
          <a:p>
            <a:r>
              <a:rPr lang="sv-SE" dirty="0"/>
              <a:t>Role definitions</a:t>
            </a:r>
          </a:p>
        </p:txBody>
      </p:sp>
      <p:sp>
        <p:nvSpPr>
          <p:cNvPr id="6" name="Rectangle 5">
            <a:extLst>
              <a:ext uri="{FF2B5EF4-FFF2-40B4-BE49-F238E27FC236}">
                <a16:creationId xmlns:a16="http://schemas.microsoft.com/office/drawing/2014/main" id="{FF730359-5EAB-4507-AA3F-4E00199F38C8}"/>
              </a:ext>
            </a:extLst>
          </p:cNvPr>
          <p:cNvSpPr/>
          <p:nvPr/>
        </p:nvSpPr>
        <p:spPr>
          <a:xfrm>
            <a:off x="3753201" y="619628"/>
            <a:ext cx="2401038" cy="56323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Name</a:t>
            </a:r>
          </a:p>
          <a:p>
            <a:r>
              <a:rPr lang="en-US">
                <a:solidFill>
                  <a:schemeClr val="tx1"/>
                </a:solidFill>
              </a:rPr>
              <a:t>Id</a:t>
            </a:r>
          </a:p>
          <a:p>
            <a:r>
              <a:rPr lang="en-US">
                <a:solidFill>
                  <a:schemeClr val="tx1"/>
                </a:solidFill>
              </a:rPr>
              <a:t>IsCustom</a:t>
            </a:r>
          </a:p>
          <a:p>
            <a:r>
              <a:rPr lang="en-US">
                <a:solidFill>
                  <a:schemeClr val="tx1"/>
                </a:solidFill>
              </a:rPr>
              <a:t>Description</a:t>
            </a:r>
          </a:p>
          <a:p>
            <a:r>
              <a:rPr lang="en-US">
                <a:solidFill>
                  <a:schemeClr val="tx1"/>
                </a:solidFill>
              </a:rPr>
              <a:t>Actions []</a:t>
            </a:r>
          </a:p>
          <a:p>
            <a:r>
              <a:rPr lang="en-US">
                <a:solidFill>
                  <a:schemeClr val="tx1"/>
                </a:solidFill>
              </a:rPr>
              <a:t>NotActions []</a:t>
            </a:r>
          </a:p>
          <a:p>
            <a:r>
              <a:rPr lang="en-US">
                <a:solidFill>
                  <a:schemeClr val="tx1"/>
                </a:solidFill>
              </a:rPr>
              <a:t>DataActions []</a:t>
            </a:r>
          </a:p>
          <a:p>
            <a:r>
              <a:rPr lang="en-US">
                <a:solidFill>
                  <a:schemeClr val="tx1"/>
                </a:solidFill>
              </a:rPr>
              <a:t>NotDataActions []</a:t>
            </a:r>
          </a:p>
          <a:p>
            <a:r>
              <a:rPr lang="en-US">
                <a:solidFill>
                  <a:schemeClr val="tx1"/>
                </a:solidFill>
              </a:rPr>
              <a:t>AssignableScopes []</a:t>
            </a:r>
            <a:endParaRPr lang="sv-SE">
              <a:solidFill>
                <a:schemeClr val="tx1"/>
              </a:solidFill>
            </a:endParaRPr>
          </a:p>
        </p:txBody>
      </p:sp>
      <p:cxnSp>
        <p:nvCxnSpPr>
          <p:cNvPr id="9" name="Straight Connector 8">
            <a:extLst>
              <a:ext uri="{FF2B5EF4-FFF2-40B4-BE49-F238E27FC236}">
                <a16:creationId xmlns:a16="http://schemas.microsoft.com/office/drawing/2014/main" id="{1907E74E-8E1B-4E7E-A454-27B08522DC7F}"/>
              </a:ext>
            </a:extLst>
          </p:cNvPr>
          <p:cNvCxnSpPr/>
          <p:nvPr/>
        </p:nvCxnSpPr>
        <p:spPr>
          <a:xfrm>
            <a:off x="3244645" y="1811103"/>
            <a:ext cx="0" cy="3622203"/>
          </a:xfrm>
          <a:prstGeom prst="line">
            <a:avLst/>
          </a:prstGeom>
          <a:ln w="38100"/>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41D1E8F7-1789-45AE-81B3-7C59EEB3F2C6}"/>
              </a:ext>
            </a:extLst>
          </p:cNvPr>
          <p:cNvSpPr/>
          <p:nvPr/>
        </p:nvSpPr>
        <p:spPr>
          <a:xfrm>
            <a:off x="6261120" y="250296"/>
            <a:ext cx="5073568" cy="369332"/>
          </a:xfrm>
          <a:prstGeom prst="rect">
            <a:avLst/>
          </a:prstGeom>
        </p:spPr>
        <p:txBody>
          <a:bodyPr wrap="none">
            <a:spAutoFit/>
          </a:bodyPr>
          <a:lstStyle/>
          <a:p>
            <a:r>
              <a:rPr lang="sv-SE" dirty="0"/>
              <a:t>{Company}.{ProviderName}/{resourceType}/{action}</a:t>
            </a:r>
          </a:p>
        </p:txBody>
      </p:sp>
      <p:sp>
        <p:nvSpPr>
          <p:cNvPr id="12" name="Rectangle 11">
            <a:extLst>
              <a:ext uri="{FF2B5EF4-FFF2-40B4-BE49-F238E27FC236}">
                <a16:creationId xmlns:a16="http://schemas.microsoft.com/office/drawing/2014/main" id="{43DCC7C3-ABCA-45EB-9491-EE8AAAD6F5A6}"/>
              </a:ext>
            </a:extLst>
          </p:cNvPr>
          <p:cNvSpPr/>
          <p:nvPr/>
        </p:nvSpPr>
        <p:spPr>
          <a:xfrm>
            <a:off x="3753201" y="250296"/>
            <a:ext cx="859081" cy="369332"/>
          </a:xfrm>
          <a:prstGeom prst="rect">
            <a:avLst/>
          </a:prstGeom>
        </p:spPr>
        <p:txBody>
          <a:bodyPr wrap="none">
            <a:spAutoFit/>
          </a:bodyPr>
          <a:lstStyle/>
          <a:p>
            <a:r>
              <a:rPr lang="sv-SE" dirty="0"/>
              <a:t>Format</a:t>
            </a:r>
          </a:p>
        </p:txBody>
      </p:sp>
      <p:sp>
        <p:nvSpPr>
          <p:cNvPr id="13" name="Rectangle 12">
            <a:extLst>
              <a:ext uri="{FF2B5EF4-FFF2-40B4-BE49-F238E27FC236}">
                <a16:creationId xmlns:a16="http://schemas.microsoft.com/office/drawing/2014/main" id="{B6B5F4D1-7DEA-4A08-872A-92AEF20FC17F}"/>
              </a:ext>
            </a:extLst>
          </p:cNvPr>
          <p:cNvSpPr/>
          <p:nvPr/>
        </p:nvSpPr>
        <p:spPr>
          <a:xfrm>
            <a:off x="6261120" y="6361044"/>
            <a:ext cx="3715120" cy="369332"/>
          </a:xfrm>
          <a:prstGeom prst="rect">
            <a:avLst/>
          </a:prstGeom>
        </p:spPr>
        <p:txBody>
          <a:bodyPr wrap="none">
            <a:spAutoFit/>
          </a:bodyPr>
          <a:lstStyle/>
          <a:p>
            <a:r>
              <a:rPr lang="sv-SE" dirty="0"/>
              <a:t>*  /  Read  /  Write  /  Action  /  Delete</a:t>
            </a:r>
          </a:p>
        </p:txBody>
      </p:sp>
      <p:sp>
        <p:nvSpPr>
          <p:cNvPr id="14" name="Rectangle 13">
            <a:extLst>
              <a:ext uri="{FF2B5EF4-FFF2-40B4-BE49-F238E27FC236}">
                <a16:creationId xmlns:a16="http://schemas.microsoft.com/office/drawing/2014/main" id="{2E3CD560-0246-4336-B2DC-307298E197F8}"/>
              </a:ext>
            </a:extLst>
          </p:cNvPr>
          <p:cNvSpPr/>
          <p:nvPr/>
        </p:nvSpPr>
        <p:spPr>
          <a:xfrm>
            <a:off x="6154239" y="619628"/>
            <a:ext cx="5597276" cy="56323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14">
            <a:extLst>
              <a:ext uri="{FF2B5EF4-FFF2-40B4-BE49-F238E27FC236}">
                <a16:creationId xmlns:a16="http://schemas.microsoft.com/office/drawing/2014/main" id="{7F22D931-B5B3-43DB-9000-6F74AC23920B}"/>
              </a:ext>
            </a:extLst>
          </p:cNvPr>
          <p:cNvSpPr/>
          <p:nvPr/>
        </p:nvSpPr>
        <p:spPr>
          <a:xfrm>
            <a:off x="6261120" y="667397"/>
            <a:ext cx="5254421" cy="5632311"/>
          </a:xfrm>
          <a:prstGeom prst="rect">
            <a:avLst/>
          </a:prstGeom>
        </p:spPr>
        <p:txBody>
          <a:bodyPr wrap="square">
            <a:spAutoFit/>
          </a:bodyPr>
          <a:lstStyle/>
          <a:p>
            <a:r>
              <a:rPr lang="sv-SE" dirty="0"/>
              <a:t>{</a:t>
            </a:r>
          </a:p>
          <a:p>
            <a:r>
              <a:rPr lang="sv-SE" dirty="0"/>
              <a:t>  "Name": "Contributor",</a:t>
            </a:r>
          </a:p>
          <a:p>
            <a:r>
              <a:rPr lang="sv-SE" dirty="0"/>
              <a:t>  "Id": "b24988ac-6180-42a0-ab88-20f7382dd24c",</a:t>
            </a:r>
          </a:p>
          <a:p>
            <a:r>
              <a:rPr lang="sv-SE" dirty="0"/>
              <a:t>  "IsCustom": false,</a:t>
            </a:r>
          </a:p>
          <a:p>
            <a:r>
              <a:rPr lang="sv-SE" dirty="0"/>
              <a:t>  "Description": "Lets you manage everything except access to resources.",</a:t>
            </a:r>
          </a:p>
          <a:p>
            <a:r>
              <a:rPr lang="sv-SE" dirty="0"/>
              <a:t>  "Actions": [</a:t>
            </a:r>
          </a:p>
          <a:p>
            <a:r>
              <a:rPr lang="sv-SE" dirty="0"/>
              <a:t>    "*"</a:t>
            </a:r>
          </a:p>
          <a:p>
            <a:r>
              <a:rPr lang="sv-SE" dirty="0"/>
              <a:t>  ],</a:t>
            </a:r>
          </a:p>
          <a:p>
            <a:r>
              <a:rPr lang="sv-SE" dirty="0"/>
              <a:t>  "NotActions": [</a:t>
            </a:r>
          </a:p>
          <a:p>
            <a:r>
              <a:rPr lang="sv-SE" dirty="0"/>
              <a:t>    "Microsoft.Authorization/*/Delete",</a:t>
            </a:r>
          </a:p>
          <a:p>
            <a:r>
              <a:rPr lang="sv-SE" dirty="0"/>
              <a:t>    "Microsoft.Authorization/*/Write",</a:t>
            </a:r>
          </a:p>
          <a:p>
            <a:r>
              <a:rPr lang="sv-SE" dirty="0"/>
              <a:t>    "Microsoft.Authorization/elevateAccess/Action"</a:t>
            </a:r>
          </a:p>
          <a:p>
            <a:r>
              <a:rPr lang="sv-SE" dirty="0"/>
              <a:t>  ],</a:t>
            </a:r>
          </a:p>
          <a:p>
            <a:r>
              <a:rPr lang="sv-SE" dirty="0"/>
              <a:t>  "DataActions": [],</a:t>
            </a:r>
          </a:p>
          <a:p>
            <a:r>
              <a:rPr lang="sv-SE" dirty="0"/>
              <a:t>  "NotDataActions": [],</a:t>
            </a:r>
          </a:p>
          <a:p>
            <a:r>
              <a:rPr lang="sv-SE" dirty="0"/>
              <a:t>  "AssignableScopes": [</a:t>
            </a:r>
          </a:p>
          <a:p>
            <a:r>
              <a:rPr lang="sv-SE" dirty="0"/>
              <a:t>    "/"</a:t>
            </a:r>
          </a:p>
          <a:p>
            <a:r>
              <a:rPr lang="sv-SE" dirty="0"/>
              <a:t>  ]</a:t>
            </a:r>
          </a:p>
          <a:p>
            <a:r>
              <a:rPr lang="sv-SE" dirty="0"/>
              <a:t>}</a:t>
            </a:r>
          </a:p>
        </p:txBody>
      </p:sp>
    </p:spTree>
    <p:extLst>
      <p:ext uri="{BB962C8B-B14F-4D97-AF65-F5344CB8AC3E}">
        <p14:creationId xmlns:p14="http://schemas.microsoft.com/office/powerpoint/2010/main" val="383323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Shape 4">
            <a:extLst>
              <a:ext uri="{FF2B5EF4-FFF2-40B4-BE49-F238E27FC236}">
                <a16:creationId xmlns:a16="http://schemas.microsoft.com/office/drawing/2014/main" id="{0F7B8AC0-5B26-4D3A-9A9D-0D63B3234D87}"/>
              </a:ext>
            </a:extLst>
          </p:cNvPr>
          <p:cNvSpPr/>
          <p:nvPr/>
        </p:nvSpPr>
        <p:spPr>
          <a:xfrm rot="16200000">
            <a:off x="5666190" y="1878014"/>
            <a:ext cx="2120048" cy="7584675"/>
          </a:xfrm>
          <a:prstGeom prst="corner">
            <a:avLst>
              <a:gd name="adj1" fmla="val 34290"/>
              <a:gd name="adj2" fmla="val 19588"/>
            </a:avLst>
          </a:prstGeom>
          <a:solidFill>
            <a:srgbClr val="FFC2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6" name="Rectangle 5">
            <a:extLst>
              <a:ext uri="{FF2B5EF4-FFF2-40B4-BE49-F238E27FC236}">
                <a16:creationId xmlns:a16="http://schemas.microsoft.com/office/drawing/2014/main" id="{FF730359-5EAB-4507-AA3F-4E00199F38C8}"/>
              </a:ext>
            </a:extLst>
          </p:cNvPr>
          <p:cNvSpPr/>
          <p:nvPr/>
        </p:nvSpPr>
        <p:spPr>
          <a:xfrm>
            <a:off x="425957" y="619628"/>
            <a:ext cx="2401038" cy="56323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Name</a:t>
            </a:r>
          </a:p>
          <a:p>
            <a:r>
              <a:rPr lang="en-US">
                <a:solidFill>
                  <a:schemeClr val="tx1"/>
                </a:solidFill>
              </a:rPr>
              <a:t>Id</a:t>
            </a:r>
          </a:p>
          <a:p>
            <a:r>
              <a:rPr lang="en-US">
                <a:solidFill>
                  <a:schemeClr val="tx1"/>
                </a:solidFill>
              </a:rPr>
              <a:t>IsCustom</a:t>
            </a:r>
          </a:p>
          <a:p>
            <a:r>
              <a:rPr lang="en-US">
                <a:solidFill>
                  <a:schemeClr val="tx1"/>
                </a:solidFill>
              </a:rPr>
              <a:t>Description</a:t>
            </a:r>
          </a:p>
          <a:p>
            <a:r>
              <a:rPr lang="en-US">
                <a:solidFill>
                  <a:schemeClr val="tx1"/>
                </a:solidFill>
              </a:rPr>
              <a:t>Actions []</a:t>
            </a:r>
          </a:p>
          <a:p>
            <a:r>
              <a:rPr lang="en-US">
                <a:solidFill>
                  <a:schemeClr val="tx1"/>
                </a:solidFill>
              </a:rPr>
              <a:t>NotActions []</a:t>
            </a:r>
          </a:p>
          <a:p>
            <a:r>
              <a:rPr lang="en-US">
                <a:solidFill>
                  <a:schemeClr val="tx1"/>
                </a:solidFill>
              </a:rPr>
              <a:t>DataActions []</a:t>
            </a:r>
          </a:p>
          <a:p>
            <a:r>
              <a:rPr lang="en-US">
                <a:solidFill>
                  <a:schemeClr val="tx1"/>
                </a:solidFill>
              </a:rPr>
              <a:t>NotDataActions []</a:t>
            </a:r>
          </a:p>
          <a:p>
            <a:r>
              <a:rPr lang="en-US">
                <a:solidFill>
                  <a:schemeClr val="tx1"/>
                </a:solidFill>
              </a:rPr>
              <a:t>AssignableScopes []</a:t>
            </a:r>
            <a:endParaRPr lang="sv-SE">
              <a:solidFill>
                <a:schemeClr val="tx1"/>
              </a:solidFill>
            </a:endParaRPr>
          </a:p>
        </p:txBody>
      </p:sp>
      <p:sp>
        <p:nvSpPr>
          <p:cNvPr id="11" name="Rectangle 10">
            <a:extLst>
              <a:ext uri="{FF2B5EF4-FFF2-40B4-BE49-F238E27FC236}">
                <a16:creationId xmlns:a16="http://schemas.microsoft.com/office/drawing/2014/main" id="{41D1E8F7-1789-45AE-81B3-7C59EEB3F2C6}"/>
              </a:ext>
            </a:extLst>
          </p:cNvPr>
          <p:cNvSpPr/>
          <p:nvPr/>
        </p:nvSpPr>
        <p:spPr>
          <a:xfrm>
            <a:off x="2933876" y="250296"/>
            <a:ext cx="5073568" cy="369332"/>
          </a:xfrm>
          <a:prstGeom prst="rect">
            <a:avLst/>
          </a:prstGeom>
        </p:spPr>
        <p:txBody>
          <a:bodyPr wrap="none">
            <a:spAutoFit/>
          </a:bodyPr>
          <a:lstStyle/>
          <a:p>
            <a:r>
              <a:rPr lang="sv-SE" dirty="0"/>
              <a:t>{Company}.{ProviderName}/{resourceType}/{action}</a:t>
            </a:r>
          </a:p>
        </p:txBody>
      </p:sp>
      <p:sp>
        <p:nvSpPr>
          <p:cNvPr id="12" name="Rectangle 11">
            <a:extLst>
              <a:ext uri="{FF2B5EF4-FFF2-40B4-BE49-F238E27FC236}">
                <a16:creationId xmlns:a16="http://schemas.microsoft.com/office/drawing/2014/main" id="{43DCC7C3-ABCA-45EB-9491-EE8AAAD6F5A6}"/>
              </a:ext>
            </a:extLst>
          </p:cNvPr>
          <p:cNvSpPr/>
          <p:nvPr/>
        </p:nvSpPr>
        <p:spPr>
          <a:xfrm>
            <a:off x="425957" y="250296"/>
            <a:ext cx="859081" cy="369332"/>
          </a:xfrm>
          <a:prstGeom prst="rect">
            <a:avLst/>
          </a:prstGeom>
        </p:spPr>
        <p:txBody>
          <a:bodyPr wrap="none">
            <a:spAutoFit/>
          </a:bodyPr>
          <a:lstStyle/>
          <a:p>
            <a:r>
              <a:rPr lang="sv-SE" dirty="0"/>
              <a:t>Format</a:t>
            </a:r>
          </a:p>
        </p:txBody>
      </p:sp>
      <p:sp>
        <p:nvSpPr>
          <p:cNvPr id="13" name="Rectangle 12">
            <a:extLst>
              <a:ext uri="{FF2B5EF4-FFF2-40B4-BE49-F238E27FC236}">
                <a16:creationId xmlns:a16="http://schemas.microsoft.com/office/drawing/2014/main" id="{B6B5F4D1-7DEA-4A08-872A-92AEF20FC17F}"/>
              </a:ext>
            </a:extLst>
          </p:cNvPr>
          <p:cNvSpPr/>
          <p:nvPr/>
        </p:nvSpPr>
        <p:spPr>
          <a:xfrm>
            <a:off x="2933876" y="6361044"/>
            <a:ext cx="3715120" cy="369332"/>
          </a:xfrm>
          <a:prstGeom prst="rect">
            <a:avLst/>
          </a:prstGeom>
        </p:spPr>
        <p:txBody>
          <a:bodyPr wrap="none">
            <a:spAutoFit/>
          </a:bodyPr>
          <a:lstStyle/>
          <a:p>
            <a:r>
              <a:rPr lang="sv-SE" dirty="0"/>
              <a:t>*  /  Read  /  Write  /  Action  /  Delete</a:t>
            </a:r>
          </a:p>
        </p:txBody>
      </p:sp>
      <p:sp>
        <p:nvSpPr>
          <p:cNvPr id="14" name="Rectangle 13">
            <a:extLst>
              <a:ext uri="{FF2B5EF4-FFF2-40B4-BE49-F238E27FC236}">
                <a16:creationId xmlns:a16="http://schemas.microsoft.com/office/drawing/2014/main" id="{2E3CD560-0246-4336-B2DC-307298E197F8}"/>
              </a:ext>
            </a:extLst>
          </p:cNvPr>
          <p:cNvSpPr/>
          <p:nvPr/>
        </p:nvSpPr>
        <p:spPr>
          <a:xfrm>
            <a:off x="2826995" y="619628"/>
            <a:ext cx="5597276" cy="56323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a:extLst>
              <a:ext uri="{FF2B5EF4-FFF2-40B4-BE49-F238E27FC236}">
                <a16:creationId xmlns:a16="http://schemas.microsoft.com/office/drawing/2014/main" id="{0149B027-3E1C-4B58-8658-ECE4D7002287}"/>
              </a:ext>
            </a:extLst>
          </p:cNvPr>
          <p:cNvSpPr/>
          <p:nvPr/>
        </p:nvSpPr>
        <p:spPr>
          <a:xfrm>
            <a:off x="2826995" y="2356775"/>
            <a:ext cx="9136888" cy="2253554"/>
          </a:xfrm>
          <a:prstGeom prst="rect">
            <a:avLst/>
          </a:prstGeom>
          <a:solidFill>
            <a:srgbClr val="FFC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TextBox 16">
            <a:extLst>
              <a:ext uri="{FF2B5EF4-FFF2-40B4-BE49-F238E27FC236}">
                <a16:creationId xmlns:a16="http://schemas.microsoft.com/office/drawing/2014/main" id="{7E5801A9-6082-49C2-8F85-C9B7E170AF94}"/>
              </a:ext>
            </a:extLst>
          </p:cNvPr>
          <p:cNvSpPr txBox="1"/>
          <p:nvPr/>
        </p:nvSpPr>
        <p:spPr>
          <a:xfrm>
            <a:off x="8742160" y="2413337"/>
            <a:ext cx="2903834" cy="2031325"/>
          </a:xfrm>
          <a:prstGeom prst="rect">
            <a:avLst/>
          </a:prstGeom>
          <a:noFill/>
        </p:spPr>
        <p:txBody>
          <a:bodyPr wrap="square" rtlCol="0">
            <a:spAutoFit/>
          </a:bodyPr>
          <a:lstStyle/>
          <a:p>
            <a:r>
              <a:rPr lang="sv-SE" b="1" dirty="0"/>
              <a:t>Actions</a:t>
            </a:r>
          </a:p>
          <a:p>
            <a:r>
              <a:rPr lang="sv-SE" dirty="0"/>
              <a:t>Operations the role is allowed to perform.</a:t>
            </a:r>
          </a:p>
          <a:p>
            <a:endParaRPr lang="sv-SE" dirty="0"/>
          </a:p>
          <a:p>
            <a:r>
              <a:rPr lang="sv-SE" b="1" dirty="0"/>
              <a:t>NotActions</a:t>
            </a:r>
            <a:endParaRPr lang="sv-SE" dirty="0"/>
          </a:p>
          <a:p>
            <a:r>
              <a:rPr lang="sv-SE" dirty="0"/>
              <a:t>Specific exceptions from the allowed actions</a:t>
            </a:r>
          </a:p>
        </p:txBody>
      </p:sp>
      <p:sp>
        <p:nvSpPr>
          <p:cNvPr id="15" name="Rectangle 14">
            <a:extLst>
              <a:ext uri="{FF2B5EF4-FFF2-40B4-BE49-F238E27FC236}">
                <a16:creationId xmlns:a16="http://schemas.microsoft.com/office/drawing/2014/main" id="{7F22D931-B5B3-43DB-9000-6F74AC23920B}"/>
              </a:ext>
            </a:extLst>
          </p:cNvPr>
          <p:cNvSpPr/>
          <p:nvPr/>
        </p:nvSpPr>
        <p:spPr>
          <a:xfrm>
            <a:off x="2933876" y="667397"/>
            <a:ext cx="5254421" cy="5632311"/>
          </a:xfrm>
          <a:prstGeom prst="rect">
            <a:avLst/>
          </a:prstGeom>
        </p:spPr>
        <p:txBody>
          <a:bodyPr wrap="square">
            <a:spAutoFit/>
          </a:bodyPr>
          <a:lstStyle/>
          <a:p>
            <a:r>
              <a:rPr lang="sv-SE" dirty="0"/>
              <a:t>{</a:t>
            </a:r>
          </a:p>
          <a:p>
            <a:r>
              <a:rPr lang="sv-SE" dirty="0"/>
              <a:t>  "Name": "Contributor",</a:t>
            </a:r>
          </a:p>
          <a:p>
            <a:r>
              <a:rPr lang="sv-SE" dirty="0"/>
              <a:t>  "Id": "b24988ac-6180-42a0-ab88-20f7382dd24c",</a:t>
            </a:r>
          </a:p>
          <a:p>
            <a:r>
              <a:rPr lang="sv-SE" dirty="0"/>
              <a:t>  "IsCustom": false,</a:t>
            </a:r>
          </a:p>
          <a:p>
            <a:r>
              <a:rPr lang="sv-SE" dirty="0"/>
              <a:t>  "Description": "Lets you manage everything except access to resources.",</a:t>
            </a:r>
          </a:p>
          <a:p>
            <a:r>
              <a:rPr lang="sv-SE" dirty="0"/>
              <a:t>  "Actions": [</a:t>
            </a:r>
          </a:p>
          <a:p>
            <a:r>
              <a:rPr lang="sv-SE" dirty="0"/>
              <a:t>    "*"</a:t>
            </a:r>
          </a:p>
          <a:p>
            <a:r>
              <a:rPr lang="sv-SE" dirty="0"/>
              <a:t>  ],</a:t>
            </a:r>
          </a:p>
          <a:p>
            <a:r>
              <a:rPr lang="sv-SE" dirty="0"/>
              <a:t>  "NotActions": [</a:t>
            </a:r>
          </a:p>
          <a:p>
            <a:r>
              <a:rPr lang="sv-SE" dirty="0"/>
              <a:t>    "Microsoft.Authorization/*/Delete",</a:t>
            </a:r>
          </a:p>
          <a:p>
            <a:r>
              <a:rPr lang="sv-SE" dirty="0"/>
              <a:t>    "Microsoft.Authorization/*/Write",</a:t>
            </a:r>
          </a:p>
          <a:p>
            <a:r>
              <a:rPr lang="sv-SE" dirty="0"/>
              <a:t>    "Microsoft.Authorization/elevateAccess/Action"</a:t>
            </a:r>
          </a:p>
          <a:p>
            <a:r>
              <a:rPr lang="sv-SE" dirty="0"/>
              <a:t>  ],</a:t>
            </a:r>
          </a:p>
          <a:p>
            <a:r>
              <a:rPr lang="sv-SE" dirty="0"/>
              <a:t>  "DataActions": [],</a:t>
            </a:r>
          </a:p>
          <a:p>
            <a:r>
              <a:rPr lang="sv-SE" dirty="0"/>
              <a:t>  "NotDataActions": [],</a:t>
            </a:r>
          </a:p>
          <a:p>
            <a:r>
              <a:rPr lang="sv-SE" dirty="0"/>
              <a:t>  "AssignableScopes": [</a:t>
            </a:r>
          </a:p>
          <a:p>
            <a:r>
              <a:rPr lang="sv-SE" dirty="0"/>
              <a:t>    "/"</a:t>
            </a:r>
          </a:p>
          <a:p>
            <a:r>
              <a:rPr lang="sv-SE" dirty="0"/>
              <a:t>  ]</a:t>
            </a:r>
          </a:p>
          <a:p>
            <a:r>
              <a:rPr lang="sv-SE" dirty="0"/>
              <a:t>}</a:t>
            </a:r>
          </a:p>
        </p:txBody>
      </p:sp>
    </p:spTree>
    <p:extLst>
      <p:ext uri="{BB962C8B-B14F-4D97-AF65-F5344CB8AC3E}">
        <p14:creationId xmlns:p14="http://schemas.microsoft.com/office/powerpoint/2010/main" val="355068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Shape 17">
            <a:extLst>
              <a:ext uri="{FF2B5EF4-FFF2-40B4-BE49-F238E27FC236}">
                <a16:creationId xmlns:a16="http://schemas.microsoft.com/office/drawing/2014/main" id="{D081DEEE-E679-4E3A-AA8E-2FD733885509}"/>
              </a:ext>
            </a:extLst>
          </p:cNvPr>
          <p:cNvSpPr/>
          <p:nvPr/>
        </p:nvSpPr>
        <p:spPr>
          <a:xfrm rot="16200000">
            <a:off x="5666190" y="1878014"/>
            <a:ext cx="2120048" cy="7584675"/>
          </a:xfrm>
          <a:prstGeom prst="corner">
            <a:avLst>
              <a:gd name="adj1" fmla="val 34290"/>
              <a:gd name="adj2" fmla="val 19588"/>
            </a:avLst>
          </a:prstGeom>
          <a:solidFill>
            <a:srgbClr val="FFC2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10" name="Rectangle 9">
            <a:extLst>
              <a:ext uri="{FF2B5EF4-FFF2-40B4-BE49-F238E27FC236}">
                <a16:creationId xmlns:a16="http://schemas.microsoft.com/office/drawing/2014/main" id="{7F127ADE-3558-4DC8-A3E4-F288C0A15E2C}"/>
              </a:ext>
            </a:extLst>
          </p:cNvPr>
          <p:cNvSpPr/>
          <p:nvPr/>
        </p:nvSpPr>
        <p:spPr>
          <a:xfrm>
            <a:off x="8531151" y="1651820"/>
            <a:ext cx="3585131" cy="3457021"/>
          </a:xfrm>
          <a:prstGeom prst="rect">
            <a:avLst/>
          </a:prstGeom>
          <a:solidFill>
            <a:srgbClr val="FFC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a:extLst>
              <a:ext uri="{FF2B5EF4-FFF2-40B4-BE49-F238E27FC236}">
                <a16:creationId xmlns:a16="http://schemas.microsoft.com/office/drawing/2014/main" id="{FF730359-5EAB-4507-AA3F-4E00199F38C8}"/>
              </a:ext>
            </a:extLst>
          </p:cNvPr>
          <p:cNvSpPr/>
          <p:nvPr/>
        </p:nvSpPr>
        <p:spPr>
          <a:xfrm>
            <a:off x="425957" y="619628"/>
            <a:ext cx="2401038" cy="56323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Name</a:t>
            </a:r>
          </a:p>
          <a:p>
            <a:r>
              <a:rPr lang="en-US">
                <a:solidFill>
                  <a:schemeClr val="tx1"/>
                </a:solidFill>
              </a:rPr>
              <a:t>Id</a:t>
            </a:r>
          </a:p>
          <a:p>
            <a:r>
              <a:rPr lang="en-US">
                <a:solidFill>
                  <a:schemeClr val="tx1"/>
                </a:solidFill>
              </a:rPr>
              <a:t>IsCustom</a:t>
            </a:r>
          </a:p>
          <a:p>
            <a:r>
              <a:rPr lang="en-US">
                <a:solidFill>
                  <a:schemeClr val="tx1"/>
                </a:solidFill>
              </a:rPr>
              <a:t>Description</a:t>
            </a:r>
          </a:p>
          <a:p>
            <a:r>
              <a:rPr lang="en-US">
                <a:solidFill>
                  <a:schemeClr val="tx1"/>
                </a:solidFill>
              </a:rPr>
              <a:t>Actions []</a:t>
            </a:r>
          </a:p>
          <a:p>
            <a:r>
              <a:rPr lang="en-US">
                <a:solidFill>
                  <a:schemeClr val="tx1"/>
                </a:solidFill>
              </a:rPr>
              <a:t>NotActions []</a:t>
            </a:r>
          </a:p>
          <a:p>
            <a:r>
              <a:rPr lang="en-US">
                <a:solidFill>
                  <a:schemeClr val="tx1"/>
                </a:solidFill>
              </a:rPr>
              <a:t>DataActions []</a:t>
            </a:r>
          </a:p>
          <a:p>
            <a:r>
              <a:rPr lang="en-US">
                <a:solidFill>
                  <a:schemeClr val="tx1"/>
                </a:solidFill>
              </a:rPr>
              <a:t>NotDataActions []</a:t>
            </a:r>
          </a:p>
          <a:p>
            <a:r>
              <a:rPr lang="en-US">
                <a:solidFill>
                  <a:schemeClr val="tx1"/>
                </a:solidFill>
              </a:rPr>
              <a:t>AssignableScopes []</a:t>
            </a:r>
            <a:endParaRPr lang="sv-SE">
              <a:solidFill>
                <a:schemeClr val="tx1"/>
              </a:solidFill>
            </a:endParaRPr>
          </a:p>
        </p:txBody>
      </p:sp>
      <p:sp>
        <p:nvSpPr>
          <p:cNvPr id="11" name="Rectangle 10">
            <a:extLst>
              <a:ext uri="{FF2B5EF4-FFF2-40B4-BE49-F238E27FC236}">
                <a16:creationId xmlns:a16="http://schemas.microsoft.com/office/drawing/2014/main" id="{41D1E8F7-1789-45AE-81B3-7C59EEB3F2C6}"/>
              </a:ext>
            </a:extLst>
          </p:cNvPr>
          <p:cNvSpPr/>
          <p:nvPr/>
        </p:nvSpPr>
        <p:spPr>
          <a:xfrm>
            <a:off x="2933876" y="250296"/>
            <a:ext cx="5073568" cy="369332"/>
          </a:xfrm>
          <a:prstGeom prst="rect">
            <a:avLst/>
          </a:prstGeom>
        </p:spPr>
        <p:txBody>
          <a:bodyPr wrap="none">
            <a:spAutoFit/>
          </a:bodyPr>
          <a:lstStyle/>
          <a:p>
            <a:r>
              <a:rPr lang="sv-SE" dirty="0"/>
              <a:t>{Company}.{ProviderName}/{resourceType}/{action}</a:t>
            </a:r>
          </a:p>
        </p:txBody>
      </p:sp>
      <p:sp>
        <p:nvSpPr>
          <p:cNvPr id="12" name="Rectangle 11">
            <a:extLst>
              <a:ext uri="{FF2B5EF4-FFF2-40B4-BE49-F238E27FC236}">
                <a16:creationId xmlns:a16="http://schemas.microsoft.com/office/drawing/2014/main" id="{43DCC7C3-ABCA-45EB-9491-EE8AAAD6F5A6}"/>
              </a:ext>
            </a:extLst>
          </p:cNvPr>
          <p:cNvSpPr/>
          <p:nvPr/>
        </p:nvSpPr>
        <p:spPr>
          <a:xfrm>
            <a:off x="425957" y="250296"/>
            <a:ext cx="859081" cy="369332"/>
          </a:xfrm>
          <a:prstGeom prst="rect">
            <a:avLst/>
          </a:prstGeom>
        </p:spPr>
        <p:txBody>
          <a:bodyPr wrap="none">
            <a:spAutoFit/>
          </a:bodyPr>
          <a:lstStyle/>
          <a:p>
            <a:r>
              <a:rPr lang="sv-SE" dirty="0"/>
              <a:t>Format</a:t>
            </a:r>
          </a:p>
        </p:txBody>
      </p:sp>
      <p:sp>
        <p:nvSpPr>
          <p:cNvPr id="13" name="Rectangle 12">
            <a:extLst>
              <a:ext uri="{FF2B5EF4-FFF2-40B4-BE49-F238E27FC236}">
                <a16:creationId xmlns:a16="http://schemas.microsoft.com/office/drawing/2014/main" id="{B6B5F4D1-7DEA-4A08-872A-92AEF20FC17F}"/>
              </a:ext>
            </a:extLst>
          </p:cNvPr>
          <p:cNvSpPr/>
          <p:nvPr/>
        </p:nvSpPr>
        <p:spPr>
          <a:xfrm>
            <a:off x="2933876" y="6361044"/>
            <a:ext cx="1998817" cy="369332"/>
          </a:xfrm>
          <a:prstGeom prst="rect">
            <a:avLst/>
          </a:prstGeom>
        </p:spPr>
        <p:txBody>
          <a:bodyPr wrap="none">
            <a:spAutoFit/>
          </a:bodyPr>
          <a:lstStyle/>
          <a:p>
            <a:r>
              <a:rPr lang="sv-SE" dirty="0"/>
              <a:t>*  /  Read  /  Write  </a:t>
            </a:r>
          </a:p>
        </p:txBody>
      </p:sp>
      <p:sp>
        <p:nvSpPr>
          <p:cNvPr id="14" name="Rectangle 13">
            <a:extLst>
              <a:ext uri="{FF2B5EF4-FFF2-40B4-BE49-F238E27FC236}">
                <a16:creationId xmlns:a16="http://schemas.microsoft.com/office/drawing/2014/main" id="{2E3CD560-0246-4336-B2DC-307298E197F8}"/>
              </a:ext>
            </a:extLst>
          </p:cNvPr>
          <p:cNvSpPr/>
          <p:nvPr/>
        </p:nvSpPr>
        <p:spPr>
          <a:xfrm>
            <a:off x="2826995" y="619628"/>
            <a:ext cx="5597276" cy="56323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a:extLst>
              <a:ext uri="{FF2B5EF4-FFF2-40B4-BE49-F238E27FC236}">
                <a16:creationId xmlns:a16="http://schemas.microsoft.com/office/drawing/2014/main" id="{0149B027-3E1C-4B58-8658-ECE4D7002287}"/>
              </a:ext>
            </a:extLst>
          </p:cNvPr>
          <p:cNvSpPr/>
          <p:nvPr/>
        </p:nvSpPr>
        <p:spPr>
          <a:xfrm>
            <a:off x="2826995" y="4589698"/>
            <a:ext cx="9136888" cy="519143"/>
          </a:xfrm>
          <a:prstGeom prst="rect">
            <a:avLst/>
          </a:prstGeom>
          <a:solidFill>
            <a:srgbClr val="FFC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TextBox 16">
            <a:extLst>
              <a:ext uri="{FF2B5EF4-FFF2-40B4-BE49-F238E27FC236}">
                <a16:creationId xmlns:a16="http://schemas.microsoft.com/office/drawing/2014/main" id="{7E5801A9-6082-49C2-8F85-C9B7E170AF94}"/>
              </a:ext>
            </a:extLst>
          </p:cNvPr>
          <p:cNvSpPr txBox="1"/>
          <p:nvPr/>
        </p:nvSpPr>
        <p:spPr>
          <a:xfrm>
            <a:off x="8742159" y="1805703"/>
            <a:ext cx="3328603" cy="3293209"/>
          </a:xfrm>
          <a:prstGeom prst="rect">
            <a:avLst/>
          </a:prstGeom>
          <a:noFill/>
        </p:spPr>
        <p:txBody>
          <a:bodyPr wrap="square" rtlCol="0">
            <a:spAutoFit/>
          </a:bodyPr>
          <a:lstStyle/>
          <a:p>
            <a:r>
              <a:rPr lang="sv-SE" b="1" dirty="0"/>
              <a:t>DataActions</a:t>
            </a:r>
          </a:p>
          <a:p>
            <a:r>
              <a:rPr lang="sv-SE" dirty="0"/>
              <a:t>Data operations the role is allowed to perform.</a:t>
            </a:r>
          </a:p>
          <a:p>
            <a:endParaRPr lang="sv-SE" dirty="0"/>
          </a:p>
          <a:p>
            <a:r>
              <a:rPr lang="sv-SE" b="1" dirty="0"/>
              <a:t>NotDataActions</a:t>
            </a:r>
            <a:endParaRPr lang="sv-SE" dirty="0"/>
          </a:p>
          <a:p>
            <a:r>
              <a:rPr lang="sv-SE" dirty="0"/>
              <a:t>Specific exceptions from the allowed actions</a:t>
            </a:r>
          </a:p>
          <a:p>
            <a:endParaRPr lang="sv-SE" dirty="0"/>
          </a:p>
          <a:p>
            <a:r>
              <a:rPr lang="sv-SE" sz="1600" dirty="0"/>
              <a:t>Microsoft.Storage/storageAccounts/ blobServices/containers/blobs/read</a:t>
            </a:r>
          </a:p>
          <a:p>
            <a:r>
              <a:rPr lang="sv-SE" sz="1600" dirty="0"/>
              <a:t>(read blobs within the specific storage account</a:t>
            </a:r>
          </a:p>
        </p:txBody>
      </p:sp>
      <p:sp>
        <p:nvSpPr>
          <p:cNvPr id="15" name="Rectangle 14">
            <a:extLst>
              <a:ext uri="{FF2B5EF4-FFF2-40B4-BE49-F238E27FC236}">
                <a16:creationId xmlns:a16="http://schemas.microsoft.com/office/drawing/2014/main" id="{7F22D931-B5B3-43DB-9000-6F74AC23920B}"/>
              </a:ext>
            </a:extLst>
          </p:cNvPr>
          <p:cNvSpPr/>
          <p:nvPr/>
        </p:nvSpPr>
        <p:spPr>
          <a:xfrm>
            <a:off x="2933876" y="667397"/>
            <a:ext cx="5254421" cy="5632311"/>
          </a:xfrm>
          <a:prstGeom prst="rect">
            <a:avLst/>
          </a:prstGeom>
        </p:spPr>
        <p:txBody>
          <a:bodyPr wrap="square">
            <a:spAutoFit/>
          </a:bodyPr>
          <a:lstStyle/>
          <a:p>
            <a:r>
              <a:rPr lang="sv-SE" dirty="0"/>
              <a:t>{</a:t>
            </a:r>
          </a:p>
          <a:p>
            <a:r>
              <a:rPr lang="sv-SE" dirty="0"/>
              <a:t>  "Name": "Contributor",</a:t>
            </a:r>
          </a:p>
          <a:p>
            <a:r>
              <a:rPr lang="sv-SE" dirty="0"/>
              <a:t>  "Id": "b24988ac-6180-42a0-ab88-20f7382dd24c",</a:t>
            </a:r>
          </a:p>
          <a:p>
            <a:r>
              <a:rPr lang="sv-SE" dirty="0"/>
              <a:t>  "IsCustom": false,</a:t>
            </a:r>
          </a:p>
          <a:p>
            <a:r>
              <a:rPr lang="sv-SE" dirty="0"/>
              <a:t>  "Description": "Lets you manage everything except access to resources.",</a:t>
            </a:r>
          </a:p>
          <a:p>
            <a:r>
              <a:rPr lang="sv-SE" dirty="0"/>
              <a:t>  "Actions": [</a:t>
            </a:r>
          </a:p>
          <a:p>
            <a:r>
              <a:rPr lang="sv-SE" dirty="0"/>
              <a:t>    "*"</a:t>
            </a:r>
          </a:p>
          <a:p>
            <a:r>
              <a:rPr lang="sv-SE" dirty="0"/>
              <a:t>  ],</a:t>
            </a:r>
          </a:p>
          <a:p>
            <a:r>
              <a:rPr lang="sv-SE" dirty="0"/>
              <a:t>  "NotActions": [</a:t>
            </a:r>
          </a:p>
          <a:p>
            <a:r>
              <a:rPr lang="sv-SE" dirty="0"/>
              <a:t>    "Microsoft.Authorization/*/Delete",</a:t>
            </a:r>
          </a:p>
          <a:p>
            <a:r>
              <a:rPr lang="sv-SE" dirty="0"/>
              <a:t>    "Microsoft.Authorization/*/Write",</a:t>
            </a:r>
          </a:p>
          <a:p>
            <a:r>
              <a:rPr lang="sv-SE" dirty="0"/>
              <a:t>    "Microsoft.Authorization/elevateAccess/Action"</a:t>
            </a:r>
          </a:p>
          <a:p>
            <a:r>
              <a:rPr lang="sv-SE" dirty="0"/>
              <a:t>  ],</a:t>
            </a:r>
          </a:p>
          <a:p>
            <a:r>
              <a:rPr lang="sv-SE" dirty="0"/>
              <a:t>  "DataActions": [],</a:t>
            </a:r>
          </a:p>
          <a:p>
            <a:r>
              <a:rPr lang="sv-SE" dirty="0"/>
              <a:t>  "NotDataActions": [],</a:t>
            </a:r>
          </a:p>
          <a:p>
            <a:r>
              <a:rPr lang="sv-SE" dirty="0"/>
              <a:t>  "AssignableScopes": [</a:t>
            </a:r>
          </a:p>
          <a:p>
            <a:r>
              <a:rPr lang="sv-SE" dirty="0"/>
              <a:t>    "/"</a:t>
            </a:r>
          </a:p>
          <a:p>
            <a:r>
              <a:rPr lang="sv-SE" dirty="0"/>
              <a:t>  ]</a:t>
            </a:r>
          </a:p>
          <a:p>
            <a:r>
              <a:rPr lang="sv-SE" dirty="0"/>
              <a:t>}</a:t>
            </a:r>
          </a:p>
        </p:txBody>
      </p:sp>
    </p:spTree>
    <p:extLst>
      <p:ext uri="{BB962C8B-B14F-4D97-AF65-F5344CB8AC3E}">
        <p14:creationId xmlns:p14="http://schemas.microsoft.com/office/powerpoint/2010/main" val="23713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27ADE-3558-4DC8-A3E4-F288C0A15E2C}"/>
              </a:ext>
            </a:extLst>
          </p:cNvPr>
          <p:cNvSpPr/>
          <p:nvPr/>
        </p:nvSpPr>
        <p:spPr>
          <a:xfrm>
            <a:off x="8531151" y="1651820"/>
            <a:ext cx="3585131" cy="4282932"/>
          </a:xfrm>
          <a:prstGeom prst="rect">
            <a:avLst/>
          </a:prstGeom>
          <a:solidFill>
            <a:srgbClr val="FFC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a:extLst>
              <a:ext uri="{FF2B5EF4-FFF2-40B4-BE49-F238E27FC236}">
                <a16:creationId xmlns:a16="http://schemas.microsoft.com/office/drawing/2014/main" id="{FF730359-5EAB-4507-AA3F-4E00199F38C8}"/>
              </a:ext>
            </a:extLst>
          </p:cNvPr>
          <p:cNvSpPr/>
          <p:nvPr/>
        </p:nvSpPr>
        <p:spPr>
          <a:xfrm>
            <a:off x="425957" y="619628"/>
            <a:ext cx="2401038" cy="56323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Name</a:t>
            </a:r>
          </a:p>
          <a:p>
            <a:r>
              <a:rPr lang="en-US">
                <a:solidFill>
                  <a:schemeClr val="tx1"/>
                </a:solidFill>
              </a:rPr>
              <a:t>Id</a:t>
            </a:r>
          </a:p>
          <a:p>
            <a:r>
              <a:rPr lang="en-US">
                <a:solidFill>
                  <a:schemeClr val="tx1"/>
                </a:solidFill>
              </a:rPr>
              <a:t>IsCustom</a:t>
            </a:r>
          </a:p>
          <a:p>
            <a:r>
              <a:rPr lang="en-US">
                <a:solidFill>
                  <a:schemeClr val="tx1"/>
                </a:solidFill>
              </a:rPr>
              <a:t>Description</a:t>
            </a:r>
          </a:p>
          <a:p>
            <a:r>
              <a:rPr lang="en-US">
                <a:solidFill>
                  <a:schemeClr val="tx1"/>
                </a:solidFill>
              </a:rPr>
              <a:t>Actions []</a:t>
            </a:r>
          </a:p>
          <a:p>
            <a:r>
              <a:rPr lang="en-US">
                <a:solidFill>
                  <a:schemeClr val="tx1"/>
                </a:solidFill>
              </a:rPr>
              <a:t>NotActions []</a:t>
            </a:r>
          </a:p>
          <a:p>
            <a:r>
              <a:rPr lang="en-US">
                <a:solidFill>
                  <a:schemeClr val="tx1"/>
                </a:solidFill>
              </a:rPr>
              <a:t>DataActions []</a:t>
            </a:r>
          </a:p>
          <a:p>
            <a:r>
              <a:rPr lang="en-US">
                <a:solidFill>
                  <a:schemeClr val="tx1"/>
                </a:solidFill>
              </a:rPr>
              <a:t>NotDataActions []</a:t>
            </a:r>
          </a:p>
          <a:p>
            <a:r>
              <a:rPr lang="en-US">
                <a:solidFill>
                  <a:schemeClr val="tx1"/>
                </a:solidFill>
              </a:rPr>
              <a:t>AssignableScopes []</a:t>
            </a:r>
            <a:endParaRPr lang="sv-SE">
              <a:solidFill>
                <a:schemeClr val="tx1"/>
              </a:solidFill>
            </a:endParaRPr>
          </a:p>
        </p:txBody>
      </p:sp>
      <p:sp>
        <p:nvSpPr>
          <p:cNvPr id="11" name="Rectangle 10">
            <a:extLst>
              <a:ext uri="{FF2B5EF4-FFF2-40B4-BE49-F238E27FC236}">
                <a16:creationId xmlns:a16="http://schemas.microsoft.com/office/drawing/2014/main" id="{41D1E8F7-1789-45AE-81B3-7C59EEB3F2C6}"/>
              </a:ext>
            </a:extLst>
          </p:cNvPr>
          <p:cNvSpPr/>
          <p:nvPr/>
        </p:nvSpPr>
        <p:spPr>
          <a:xfrm>
            <a:off x="2933876" y="250296"/>
            <a:ext cx="5073568" cy="369332"/>
          </a:xfrm>
          <a:prstGeom prst="rect">
            <a:avLst/>
          </a:prstGeom>
        </p:spPr>
        <p:txBody>
          <a:bodyPr wrap="none">
            <a:spAutoFit/>
          </a:bodyPr>
          <a:lstStyle/>
          <a:p>
            <a:r>
              <a:rPr lang="sv-SE" dirty="0"/>
              <a:t>{Company}.{ProviderName}/{resourceType}/{action}</a:t>
            </a:r>
          </a:p>
        </p:txBody>
      </p:sp>
      <p:sp>
        <p:nvSpPr>
          <p:cNvPr id="12" name="Rectangle 11">
            <a:extLst>
              <a:ext uri="{FF2B5EF4-FFF2-40B4-BE49-F238E27FC236}">
                <a16:creationId xmlns:a16="http://schemas.microsoft.com/office/drawing/2014/main" id="{43DCC7C3-ABCA-45EB-9491-EE8AAAD6F5A6}"/>
              </a:ext>
            </a:extLst>
          </p:cNvPr>
          <p:cNvSpPr/>
          <p:nvPr/>
        </p:nvSpPr>
        <p:spPr>
          <a:xfrm>
            <a:off x="425957" y="250296"/>
            <a:ext cx="859081" cy="369332"/>
          </a:xfrm>
          <a:prstGeom prst="rect">
            <a:avLst/>
          </a:prstGeom>
        </p:spPr>
        <p:txBody>
          <a:bodyPr wrap="none">
            <a:spAutoFit/>
          </a:bodyPr>
          <a:lstStyle/>
          <a:p>
            <a:r>
              <a:rPr lang="sv-SE" dirty="0"/>
              <a:t>Format</a:t>
            </a:r>
          </a:p>
        </p:txBody>
      </p:sp>
      <p:sp>
        <p:nvSpPr>
          <p:cNvPr id="14" name="Rectangle 13">
            <a:extLst>
              <a:ext uri="{FF2B5EF4-FFF2-40B4-BE49-F238E27FC236}">
                <a16:creationId xmlns:a16="http://schemas.microsoft.com/office/drawing/2014/main" id="{2E3CD560-0246-4336-B2DC-307298E197F8}"/>
              </a:ext>
            </a:extLst>
          </p:cNvPr>
          <p:cNvSpPr/>
          <p:nvPr/>
        </p:nvSpPr>
        <p:spPr>
          <a:xfrm>
            <a:off x="2826995" y="619628"/>
            <a:ext cx="5597276" cy="56323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a:extLst>
              <a:ext uri="{FF2B5EF4-FFF2-40B4-BE49-F238E27FC236}">
                <a16:creationId xmlns:a16="http://schemas.microsoft.com/office/drawing/2014/main" id="{0149B027-3E1C-4B58-8658-ECE4D7002287}"/>
              </a:ext>
            </a:extLst>
          </p:cNvPr>
          <p:cNvSpPr/>
          <p:nvPr/>
        </p:nvSpPr>
        <p:spPr>
          <a:xfrm>
            <a:off x="2826995" y="5114738"/>
            <a:ext cx="9136888" cy="820013"/>
          </a:xfrm>
          <a:prstGeom prst="rect">
            <a:avLst/>
          </a:prstGeom>
          <a:solidFill>
            <a:srgbClr val="FFC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TextBox 16">
            <a:extLst>
              <a:ext uri="{FF2B5EF4-FFF2-40B4-BE49-F238E27FC236}">
                <a16:creationId xmlns:a16="http://schemas.microsoft.com/office/drawing/2014/main" id="{7E5801A9-6082-49C2-8F85-C9B7E170AF94}"/>
              </a:ext>
            </a:extLst>
          </p:cNvPr>
          <p:cNvSpPr txBox="1"/>
          <p:nvPr/>
        </p:nvSpPr>
        <p:spPr>
          <a:xfrm>
            <a:off x="8742159" y="1805703"/>
            <a:ext cx="3328603" cy="3939540"/>
          </a:xfrm>
          <a:prstGeom prst="rect">
            <a:avLst/>
          </a:prstGeom>
          <a:noFill/>
        </p:spPr>
        <p:txBody>
          <a:bodyPr wrap="square" rtlCol="0">
            <a:spAutoFit/>
          </a:bodyPr>
          <a:lstStyle/>
          <a:p>
            <a:r>
              <a:rPr lang="sv-SE" b="1" dirty="0"/>
              <a:t>Assignable Scopes</a:t>
            </a:r>
          </a:p>
          <a:p>
            <a:r>
              <a:rPr lang="sv-SE" dirty="0"/>
              <a:t>Specifies which scope(s) where this role definition should be available</a:t>
            </a:r>
          </a:p>
          <a:p>
            <a:endParaRPr lang="sv-SE" dirty="0"/>
          </a:p>
          <a:p>
            <a:r>
              <a:rPr lang="sv-SE" sz="1600" dirty="0"/>
              <a:t>"/subscriptions/{subscriptionId1}”  </a:t>
            </a:r>
            <a:br>
              <a:rPr lang="sv-SE" sz="1600" dirty="0"/>
            </a:br>
            <a:r>
              <a:rPr lang="sv-SE" sz="1600" i="1" dirty="0"/>
              <a:t>(everything in a specific  subscription)</a:t>
            </a:r>
          </a:p>
          <a:p>
            <a:endParaRPr lang="sv-SE" sz="1600" dirty="0"/>
          </a:p>
          <a:p>
            <a:r>
              <a:rPr lang="sv-SE" sz="1600" dirty="0"/>
              <a:t>"/subscriptions/{subscriptionId1}/resourceGroups/Network" </a:t>
            </a:r>
            <a:br>
              <a:rPr lang="sv-SE" sz="1600" dirty="0"/>
            </a:br>
            <a:r>
              <a:rPr lang="sv-SE" sz="1600" i="1" dirty="0"/>
              <a:t>(Everything in a specific resource group)</a:t>
            </a:r>
          </a:p>
          <a:p>
            <a:endParaRPr lang="sv-SE" sz="1600" dirty="0"/>
          </a:p>
          <a:p>
            <a:r>
              <a:rPr lang="sv-SE" sz="1600" dirty="0"/>
              <a:t>"/” </a:t>
            </a:r>
            <a:br>
              <a:rPr lang="sv-SE" sz="1600" dirty="0"/>
            </a:br>
            <a:r>
              <a:rPr lang="sv-SE" sz="1600" i="1" dirty="0"/>
              <a:t>(Only built in roles)</a:t>
            </a:r>
          </a:p>
        </p:txBody>
      </p:sp>
      <p:sp>
        <p:nvSpPr>
          <p:cNvPr id="15" name="Rectangle 14">
            <a:extLst>
              <a:ext uri="{FF2B5EF4-FFF2-40B4-BE49-F238E27FC236}">
                <a16:creationId xmlns:a16="http://schemas.microsoft.com/office/drawing/2014/main" id="{7F22D931-B5B3-43DB-9000-6F74AC23920B}"/>
              </a:ext>
            </a:extLst>
          </p:cNvPr>
          <p:cNvSpPr/>
          <p:nvPr/>
        </p:nvSpPr>
        <p:spPr>
          <a:xfrm>
            <a:off x="2933876" y="667397"/>
            <a:ext cx="5254421" cy="5632311"/>
          </a:xfrm>
          <a:prstGeom prst="rect">
            <a:avLst/>
          </a:prstGeom>
        </p:spPr>
        <p:txBody>
          <a:bodyPr wrap="square">
            <a:spAutoFit/>
          </a:bodyPr>
          <a:lstStyle/>
          <a:p>
            <a:r>
              <a:rPr lang="sv-SE" dirty="0"/>
              <a:t>{</a:t>
            </a:r>
          </a:p>
          <a:p>
            <a:r>
              <a:rPr lang="sv-SE" dirty="0"/>
              <a:t>  "Name": "Contributor",</a:t>
            </a:r>
          </a:p>
          <a:p>
            <a:r>
              <a:rPr lang="sv-SE" dirty="0"/>
              <a:t>  "Id": "b24988ac-6180-42a0-ab88-20f7382dd24c",</a:t>
            </a:r>
          </a:p>
          <a:p>
            <a:r>
              <a:rPr lang="sv-SE" dirty="0"/>
              <a:t>  "IsCustom": false,</a:t>
            </a:r>
          </a:p>
          <a:p>
            <a:r>
              <a:rPr lang="sv-SE" dirty="0"/>
              <a:t>  "Description": "Lets you manage everything except access to resources.",</a:t>
            </a:r>
          </a:p>
          <a:p>
            <a:r>
              <a:rPr lang="sv-SE" dirty="0"/>
              <a:t>  "Actions": [</a:t>
            </a:r>
          </a:p>
          <a:p>
            <a:r>
              <a:rPr lang="sv-SE" dirty="0"/>
              <a:t>    "*"</a:t>
            </a:r>
          </a:p>
          <a:p>
            <a:r>
              <a:rPr lang="sv-SE" dirty="0"/>
              <a:t>  ],</a:t>
            </a:r>
          </a:p>
          <a:p>
            <a:r>
              <a:rPr lang="sv-SE" dirty="0"/>
              <a:t>  "NotActions": [</a:t>
            </a:r>
          </a:p>
          <a:p>
            <a:r>
              <a:rPr lang="sv-SE" dirty="0"/>
              <a:t>    "Microsoft.Authorization/*/Delete",</a:t>
            </a:r>
          </a:p>
          <a:p>
            <a:r>
              <a:rPr lang="sv-SE" dirty="0"/>
              <a:t>    "Microsoft.Authorization/*/Write",</a:t>
            </a:r>
          </a:p>
          <a:p>
            <a:r>
              <a:rPr lang="sv-SE" dirty="0"/>
              <a:t>    "Microsoft.Authorization/elevateAccess/Action"</a:t>
            </a:r>
          </a:p>
          <a:p>
            <a:r>
              <a:rPr lang="sv-SE" dirty="0"/>
              <a:t>  ],</a:t>
            </a:r>
          </a:p>
          <a:p>
            <a:r>
              <a:rPr lang="sv-SE" dirty="0"/>
              <a:t>  "DataActions": [],</a:t>
            </a:r>
          </a:p>
          <a:p>
            <a:r>
              <a:rPr lang="sv-SE" dirty="0"/>
              <a:t>  "NotDataActions": [],</a:t>
            </a:r>
          </a:p>
          <a:p>
            <a:r>
              <a:rPr lang="sv-SE" dirty="0"/>
              <a:t>  "AssignableScopes": [</a:t>
            </a:r>
          </a:p>
          <a:p>
            <a:r>
              <a:rPr lang="sv-SE" dirty="0"/>
              <a:t>    "/"</a:t>
            </a:r>
          </a:p>
          <a:p>
            <a:r>
              <a:rPr lang="sv-SE" dirty="0"/>
              <a:t>  ]</a:t>
            </a:r>
          </a:p>
          <a:p>
            <a:r>
              <a:rPr lang="sv-SE" dirty="0"/>
              <a:t>}</a:t>
            </a:r>
          </a:p>
        </p:txBody>
      </p:sp>
    </p:spTree>
    <p:extLst>
      <p:ext uri="{BB962C8B-B14F-4D97-AF65-F5344CB8AC3E}">
        <p14:creationId xmlns:p14="http://schemas.microsoft.com/office/powerpoint/2010/main" val="3953589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916AC-92BC-471E-BF54-FB3531E0B91A}"/>
              </a:ext>
            </a:extLst>
          </p:cNvPr>
          <p:cNvSpPr>
            <a:spLocks noGrp="1"/>
          </p:cNvSpPr>
          <p:nvPr>
            <p:ph type="title"/>
          </p:nvPr>
        </p:nvSpPr>
        <p:spPr/>
        <p:txBody>
          <a:bodyPr/>
          <a:lstStyle/>
          <a:p>
            <a:r>
              <a:rPr lang="sv-SE" dirty="0"/>
              <a:t>Multiple Roles</a:t>
            </a:r>
          </a:p>
        </p:txBody>
      </p:sp>
      <p:sp>
        <p:nvSpPr>
          <p:cNvPr id="3" name="Rectangle 2">
            <a:extLst>
              <a:ext uri="{FF2B5EF4-FFF2-40B4-BE49-F238E27FC236}">
                <a16:creationId xmlns:a16="http://schemas.microsoft.com/office/drawing/2014/main" id="{8313D2E5-A6EF-465C-9A57-D4090C6C28A4}"/>
              </a:ext>
            </a:extLst>
          </p:cNvPr>
          <p:cNvSpPr/>
          <p:nvPr/>
        </p:nvSpPr>
        <p:spPr>
          <a:xfrm>
            <a:off x="498724" y="1520083"/>
            <a:ext cx="4675010" cy="50645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ctangle 3">
            <a:extLst>
              <a:ext uri="{FF2B5EF4-FFF2-40B4-BE49-F238E27FC236}">
                <a16:creationId xmlns:a16="http://schemas.microsoft.com/office/drawing/2014/main" id="{007374E4-D7F3-430E-A2D0-3474D1787B1E}"/>
              </a:ext>
            </a:extLst>
          </p:cNvPr>
          <p:cNvSpPr/>
          <p:nvPr/>
        </p:nvSpPr>
        <p:spPr>
          <a:xfrm>
            <a:off x="605606" y="1567852"/>
            <a:ext cx="4414746" cy="4770537"/>
          </a:xfrm>
          <a:prstGeom prst="rect">
            <a:avLst/>
          </a:prstGeom>
        </p:spPr>
        <p:txBody>
          <a:bodyPr wrap="square">
            <a:spAutoFit/>
          </a:bodyPr>
          <a:lstStyle/>
          <a:p>
            <a:r>
              <a:rPr lang="sv-SE" sz="1600" dirty="0"/>
              <a:t>{</a:t>
            </a:r>
          </a:p>
          <a:p>
            <a:r>
              <a:rPr lang="sv-SE" sz="1600" dirty="0"/>
              <a:t>  "Name": ”A Role",</a:t>
            </a:r>
          </a:p>
          <a:p>
            <a:r>
              <a:rPr lang="sv-SE" sz="1600" dirty="0"/>
              <a:t>  "Id": "b24988ac-6180-42a0-ab88-20f7382dd24c",</a:t>
            </a:r>
          </a:p>
          <a:p>
            <a:r>
              <a:rPr lang="sv-SE" sz="1600" dirty="0"/>
              <a:t>  "IsCustom": true,</a:t>
            </a:r>
          </a:p>
          <a:p>
            <a:r>
              <a:rPr lang="sv-SE" sz="1600" dirty="0"/>
              <a:t>  "Description": ”A description of the role",</a:t>
            </a:r>
          </a:p>
          <a:p>
            <a:r>
              <a:rPr lang="sv-SE" sz="1600" dirty="0"/>
              <a:t>  "Actions": [</a:t>
            </a:r>
          </a:p>
          <a:p>
            <a:r>
              <a:rPr lang="sv-SE" sz="1600" dirty="0"/>
              <a:t>    "*"</a:t>
            </a:r>
          </a:p>
          <a:p>
            <a:r>
              <a:rPr lang="sv-SE" sz="1600" dirty="0"/>
              <a:t>  ],</a:t>
            </a:r>
          </a:p>
          <a:p>
            <a:r>
              <a:rPr lang="sv-SE" sz="1600" dirty="0"/>
              <a:t>  "NotActions": [</a:t>
            </a:r>
          </a:p>
          <a:p>
            <a:r>
              <a:rPr lang="sv-SE" sz="1600" dirty="0"/>
              <a:t>    "Microsoft.Authorization/*/Delete",</a:t>
            </a:r>
          </a:p>
          <a:p>
            <a:r>
              <a:rPr lang="sv-SE" sz="1600" dirty="0"/>
              <a:t>    "Microsoft.Authorization/*/Write",</a:t>
            </a:r>
          </a:p>
          <a:p>
            <a:r>
              <a:rPr lang="sv-SE" sz="1600" dirty="0"/>
              <a:t>    "Microsoft.Authorization/elevateAccess/Action"</a:t>
            </a:r>
          </a:p>
          <a:p>
            <a:r>
              <a:rPr lang="sv-SE" sz="1600" dirty="0"/>
              <a:t>  ],</a:t>
            </a:r>
          </a:p>
          <a:p>
            <a:r>
              <a:rPr lang="sv-SE" sz="1600" dirty="0"/>
              <a:t>  "DataActions": [],</a:t>
            </a:r>
          </a:p>
          <a:p>
            <a:r>
              <a:rPr lang="sv-SE" sz="1600" dirty="0"/>
              <a:t>  "NotDataActions": [],</a:t>
            </a:r>
          </a:p>
          <a:p>
            <a:r>
              <a:rPr lang="sv-SE" sz="1600" dirty="0"/>
              <a:t>  "AssignableScopes": [</a:t>
            </a:r>
          </a:p>
          <a:p>
            <a:r>
              <a:rPr lang="sv-SE" sz="1600" dirty="0"/>
              <a:t>    "/"</a:t>
            </a:r>
          </a:p>
          <a:p>
            <a:r>
              <a:rPr lang="sv-SE" sz="1600" dirty="0"/>
              <a:t>  ]</a:t>
            </a:r>
          </a:p>
          <a:p>
            <a:r>
              <a:rPr lang="sv-SE" sz="1600" dirty="0"/>
              <a:t>}</a:t>
            </a:r>
          </a:p>
        </p:txBody>
      </p:sp>
      <p:sp>
        <p:nvSpPr>
          <p:cNvPr id="5" name="Rectangle 4">
            <a:extLst>
              <a:ext uri="{FF2B5EF4-FFF2-40B4-BE49-F238E27FC236}">
                <a16:creationId xmlns:a16="http://schemas.microsoft.com/office/drawing/2014/main" id="{68AA1DD0-4C5D-4876-93E5-45355E868903}"/>
              </a:ext>
            </a:extLst>
          </p:cNvPr>
          <p:cNvSpPr/>
          <p:nvPr/>
        </p:nvSpPr>
        <p:spPr>
          <a:xfrm>
            <a:off x="7018268" y="1520083"/>
            <a:ext cx="4766675" cy="50645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a:extLst>
              <a:ext uri="{FF2B5EF4-FFF2-40B4-BE49-F238E27FC236}">
                <a16:creationId xmlns:a16="http://schemas.microsoft.com/office/drawing/2014/main" id="{E8DD90F1-0EDF-421E-9E19-34714B31A06F}"/>
              </a:ext>
            </a:extLst>
          </p:cNvPr>
          <p:cNvSpPr/>
          <p:nvPr/>
        </p:nvSpPr>
        <p:spPr>
          <a:xfrm>
            <a:off x="7129638" y="1567852"/>
            <a:ext cx="4460632" cy="4524315"/>
          </a:xfrm>
          <a:prstGeom prst="rect">
            <a:avLst/>
          </a:prstGeom>
        </p:spPr>
        <p:txBody>
          <a:bodyPr wrap="square">
            <a:spAutoFit/>
          </a:bodyPr>
          <a:lstStyle/>
          <a:p>
            <a:r>
              <a:rPr lang="sv-SE" sz="1600" dirty="0"/>
              <a:t>{</a:t>
            </a:r>
          </a:p>
          <a:p>
            <a:r>
              <a:rPr lang="sv-SE" sz="1600" dirty="0"/>
              <a:t>  "Name": ”AnotherRole",</a:t>
            </a:r>
          </a:p>
          <a:p>
            <a:r>
              <a:rPr lang="sv-SE" sz="1600" dirty="0"/>
              <a:t>  "Id": "b24988ac-6180-42a0-ab88-20f7382dd24d",</a:t>
            </a:r>
          </a:p>
          <a:p>
            <a:r>
              <a:rPr lang="sv-SE" sz="1600" dirty="0"/>
              <a:t>  "IsCustom": true,</a:t>
            </a:r>
          </a:p>
          <a:p>
            <a:r>
              <a:rPr lang="sv-SE" sz="1600" dirty="0"/>
              <a:t>  "Description": ”Another description",</a:t>
            </a:r>
          </a:p>
          <a:p>
            <a:r>
              <a:rPr lang="sv-SE" sz="1600" dirty="0"/>
              <a:t>  "Actions": [</a:t>
            </a:r>
          </a:p>
          <a:p>
            <a:r>
              <a:rPr lang="sv-SE" sz="1600" dirty="0"/>
              <a:t>    "*"</a:t>
            </a:r>
          </a:p>
          <a:p>
            <a:r>
              <a:rPr lang="sv-SE" sz="1600" dirty="0"/>
              <a:t>  ],</a:t>
            </a:r>
          </a:p>
          <a:p>
            <a:r>
              <a:rPr lang="sv-SE" sz="1600" dirty="0"/>
              <a:t>  "NotActions": [</a:t>
            </a:r>
          </a:p>
          <a:p>
            <a:r>
              <a:rPr lang="sv-SE" sz="1600" dirty="0"/>
              <a:t>    "Microsoft.Authorization/*/Write",</a:t>
            </a:r>
          </a:p>
          <a:p>
            <a:r>
              <a:rPr lang="sv-SE" sz="1600" dirty="0"/>
              <a:t>    "Microsoft.Authorization/elevateAccess/Action"</a:t>
            </a:r>
          </a:p>
          <a:p>
            <a:r>
              <a:rPr lang="sv-SE" sz="1600" dirty="0"/>
              <a:t>  ],</a:t>
            </a:r>
          </a:p>
          <a:p>
            <a:r>
              <a:rPr lang="sv-SE" sz="1600" dirty="0"/>
              <a:t>  "DataActions": [],</a:t>
            </a:r>
          </a:p>
          <a:p>
            <a:r>
              <a:rPr lang="sv-SE" sz="1600" dirty="0"/>
              <a:t>  "NotDataActions": [],</a:t>
            </a:r>
          </a:p>
          <a:p>
            <a:r>
              <a:rPr lang="sv-SE" sz="1600" dirty="0"/>
              <a:t>  "AssignableScopes": [</a:t>
            </a:r>
          </a:p>
          <a:p>
            <a:r>
              <a:rPr lang="sv-SE" sz="1600" dirty="0"/>
              <a:t>    "/"</a:t>
            </a:r>
          </a:p>
          <a:p>
            <a:r>
              <a:rPr lang="sv-SE" sz="1600" dirty="0"/>
              <a:t>  ]</a:t>
            </a:r>
          </a:p>
          <a:p>
            <a:r>
              <a:rPr lang="sv-SE" sz="1600" dirty="0"/>
              <a:t>}</a:t>
            </a:r>
          </a:p>
        </p:txBody>
      </p:sp>
      <p:pic>
        <p:nvPicPr>
          <p:cNvPr id="7" name="Content Placeholder 3">
            <a:extLst>
              <a:ext uri="{FF2B5EF4-FFF2-40B4-BE49-F238E27FC236}">
                <a16:creationId xmlns:a16="http://schemas.microsoft.com/office/drawing/2014/main" id="{CF2BDC68-2017-46AE-B035-C0190D003613}"/>
              </a:ext>
            </a:extLst>
          </p:cNvPr>
          <p:cNvPicPr>
            <a:picLocks noChangeAspect="1"/>
          </p:cNvPicPr>
          <p:nvPr/>
        </p:nvPicPr>
        <p:blipFill>
          <a:blip r:embed="rId3"/>
          <a:stretch>
            <a:fillRect/>
          </a:stretch>
        </p:blipFill>
        <p:spPr>
          <a:xfrm>
            <a:off x="5657051" y="3615800"/>
            <a:ext cx="877900" cy="877900"/>
          </a:xfrm>
          <a:prstGeom prst="rect">
            <a:avLst/>
          </a:prstGeom>
        </p:spPr>
      </p:pic>
      <p:cxnSp>
        <p:nvCxnSpPr>
          <p:cNvPr id="9" name="Straight Arrow Connector 8">
            <a:extLst>
              <a:ext uri="{FF2B5EF4-FFF2-40B4-BE49-F238E27FC236}">
                <a16:creationId xmlns:a16="http://schemas.microsoft.com/office/drawing/2014/main" id="{43AD77B6-606D-446B-B097-A45E8D5D73AF}"/>
              </a:ext>
            </a:extLst>
          </p:cNvPr>
          <p:cNvCxnSpPr>
            <a:stCxn id="5" idx="1"/>
          </p:cNvCxnSpPr>
          <p:nvPr/>
        </p:nvCxnSpPr>
        <p:spPr>
          <a:xfrm flipH="1" flipV="1">
            <a:off x="6648573" y="4052346"/>
            <a:ext cx="369695"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D007502-4338-4681-9A54-00C37D1510E1}"/>
              </a:ext>
            </a:extLst>
          </p:cNvPr>
          <p:cNvCxnSpPr>
            <a:stCxn id="3" idx="3"/>
          </p:cNvCxnSpPr>
          <p:nvPr/>
        </p:nvCxnSpPr>
        <p:spPr>
          <a:xfrm flipV="1">
            <a:off x="5173734" y="4052346"/>
            <a:ext cx="377559"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4FE969A-B16F-475C-B5AC-3E4F8D61CB56}"/>
              </a:ext>
            </a:extLst>
          </p:cNvPr>
          <p:cNvSpPr/>
          <p:nvPr/>
        </p:nvSpPr>
        <p:spPr>
          <a:xfrm>
            <a:off x="1457141" y="1567852"/>
            <a:ext cx="8748743" cy="19481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a user is assigned a role that excludes an operation in </a:t>
            </a:r>
            <a:r>
              <a:rPr lang="en-US" dirty="0" err="1"/>
              <a:t>NotActions</a:t>
            </a:r>
            <a:r>
              <a:rPr lang="en-US" dirty="0"/>
              <a:t>, and is assigned a second role that grants access to the same operation, </a:t>
            </a:r>
            <a:r>
              <a:rPr lang="en-US" i="1" dirty="0">
                <a:solidFill>
                  <a:schemeClr val="accent1"/>
                </a:solidFill>
              </a:rPr>
              <a:t>the user is allowed </a:t>
            </a:r>
            <a:r>
              <a:rPr lang="en-US" dirty="0"/>
              <a:t>to perform that operation. </a:t>
            </a:r>
            <a:r>
              <a:rPr lang="en-US" i="1" dirty="0" err="1">
                <a:solidFill>
                  <a:schemeClr val="accent1"/>
                </a:solidFill>
              </a:rPr>
              <a:t>NotActions</a:t>
            </a:r>
            <a:r>
              <a:rPr lang="en-US" i="1" dirty="0">
                <a:solidFill>
                  <a:schemeClr val="accent1"/>
                </a:solidFill>
              </a:rPr>
              <a:t> is not a deny rule </a:t>
            </a:r>
            <a:r>
              <a:rPr lang="en-US" dirty="0"/>
              <a:t>– it is simply a convenient way to create a set of allowed operations when specific operations need to be excluded.</a:t>
            </a:r>
          </a:p>
          <a:p>
            <a:pPr algn="ctr"/>
            <a:r>
              <a:rPr lang="en-US" dirty="0">
                <a:cs typeface="Calibri"/>
              </a:rPr>
              <a:t>There is another way: Deny Assignments</a:t>
            </a:r>
          </a:p>
        </p:txBody>
      </p:sp>
    </p:spTree>
    <p:extLst>
      <p:ext uri="{BB962C8B-B14F-4D97-AF65-F5344CB8AC3E}">
        <p14:creationId xmlns:p14="http://schemas.microsoft.com/office/powerpoint/2010/main" val="26412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5BD132B-FF6A-4C35-8ED8-D1AE6E76CCA7}"/>
              </a:ext>
            </a:extLst>
          </p:cNvPr>
          <p:cNvSpPr>
            <a:spLocks noGrp="1"/>
          </p:cNvSpPr>
          <p:nvPr>
            <p:ph type="title"/>
          </p:nvPr>
        </p:nvSpPr>
        <p:spPr>
          <a:xfrm>
            <a:off x="838200" y="365125"/>
            <a:ext cx="10515600" cy="1325563"/>
          </a:xfrm>
          <a:prstGeom prst="rect">
            <a:avLst/>
          </a:prstGeom>
        </p:spPr>
        <p:txBody>
          <a:bodyPr anchor="ctr">
            <a:normAutofit fontScale="90000"/>
          </a:bodyPr>
          <a:lstStyle/>
          <a:p>
            <a:pPr marL="0" indent="0">
              <a:buNone/>
            </a:pPr>
            <a:r>
              <a:rPr lang="en-US" dirty="0"/>
              <a:t>Access Control refers to the control over access to resources after the user have authenticated.</a:t>
            </a:r>
          </a:p>
        </p:txBody>
      </p:sp>
      <p:pic>
        <p:nvPicPr>
          <p:cNvPr id="7" name="Picture 6" descr="A person on a computer&#10;&#10;Description automatically generated">
            <a:extLst>
              <a:ext uri="{FF2B5EF4-FFF2-40B4-BE49-F238E27FC236}">
                <a16:creationId xmlns:a16="http://schemas.microsoft.com/office/drawing/2014/main" id="{CBAF434F-3B4D-487A-BC19-E0DC95C1120A}"/>
              </a:ext>
            </a:extLst>
          </p:cNvPr>
          <p:cNvPicPr>
            <a:picLocks noChangeAspect="1"/>
          </p:cNvPicPr>
          <p:nvPr/>
        </p:nvPicPr>
        <p:blipFill rotWithShape="1">
          <a:blip r:embed="rId3">
            <a:extLst>
              <a:ext uri="{28A0092B-C50C-407E-A947-70E740481C1C}">
                <a14:useLocalDpi xmlns:a14="http://schemas.microsoft.com/office/drawing/2010/main" val="0"/>
              </a:ext>
            </a:extLst>
          </a:blip>
          <a:srcRect t="19004" b="19004"/>
          <a:stretch/>
        </p:blipFill>
        <p:spPr>
          <a:xfrm>
            <a:off x="838200" y="1825625"/>
            <a:ext cx="10515600" cy="4351338"/>
          </a:xfrm>
          <a:prstGeom prst="rect">
            <a:avLst/>
          </a:prstGeom>
          <a:noFill/>
        </p:spPr>
      </p:pic>
    </p:spTree>
    <p:extLst>
      <p:ext uri="{BB962C8B-B14F-4D97-AF65-F5344CB8AC3E}">
        <p14:creationId xmlns:p14="http://schemas.microsoft.com/office/powerpoint/2010/main" val="865942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3572-F4CD-4744-AB0E-47F32BD8A36A}"/>
              </a:ext>
            </a:extLst>
          </p:cNvPr>
          <p:cNvSpPr>
            <a:spLocks noGrp="1"/>
          </p:cNvSpPr>
          <p:nvPr>
            <p:ph type="title"/>
          </p:nvPr>
        </p:nvSpPr>
        <p:spPr/>
        <p:txBody>
          <a:bodyPr/>
          <a:lstStyle/>
          <a:p>
            <a:r>
              <a:rPr lang="sv-SE" dirty="0"/>
              <a:t>Custom Roles</a:t>
            </a:r>
          </a:p>
        </p:txBody>
      </p:sp>
      <p:sp>
        <p:nvSpPr>
          <p:cNvPr id="5" name="Rectangle 4">
            <a:extLst>
              <a:ext uri="{FF2B5EF4-FFF2-40B4-BE49-F238E27FC236}">
                <a16:creationId xmlns:a16="http://schemas.microsoft.com/office/drawing/2014/main" id="{33DBE318-55AC-48CD-8314-97B4AADC2903}"/>
              </a:ext>
            </a:extLst>
          </p:cNvPr>
          <p:cNvSpPr/>
          <p:nvPr/>
        </p:nvSpPr>
        <p:spPr>
          <a:xfrm>
            <a:off x="6507722" y="618697"/>
            <a:ext cx="4845337" cy="5909310"/>
          </a:xfrm>
          <a:prstGeom prst="rect">
            <a:avLst/>
          </a:prstGeom>
          <a:solidFill>
            <a:schemeClr val="tx1">
              <a:lumMod val="50000"/>
            </a:schemeClr>
          </a:solidFill>
        </p:spPr>
        <p:txBody>
          <a:bodyPr wrap="square" anchor="t">
            <a:spAutoFit/>
          </a:bodyPr>
          <a:lstStyle/>
          <a:p>
            <a:r>
              <a:rPr lang="sv-SE" sz="1400" dirty="0">
                <a:solidFill>
                  <a:schemeClr val="bg1"/>
                </a:solidFill>
              </a:rPr>
              <a:t>{</a:t>
            </a:r>
            <a:endParaRPr lang="sv-SE" sz="1400" dirty="0">
              <a:solidFill>
                <a:schemeClr val="bg1"/>
              </a:solidFill>
              <a:cs typeface="Calibri"/>
            </a:endParaRPr>
          </a:p>
          <a:p>
            <a:r>
              <a:rPr lang="sv-SE" sz="1400" dirty="0">
                <a:solidFill>
                  <a:schemeClr val="bg1"/>
                </a:solidFill>
              </a:rPr>
              <a:t>  "Name": "Virtual Machine Operator",</a:t>
            </a:r>
            <a:endParaRPr lang="sv-SE" sz="1400" dirty="0">
              <a:solidFill>
                <a:schemeClr val="bg1"/>
              </a:solidFill>
              <a:cs typeface="Calibri"/>
            </a:endParaRPr>
          </a:p>
          <a:p>
            <a:r>
              <a:rPr lang="sv-SE" sz="1400" dirty="0"/>
              <a:t>  </a:t>
            </a:r>
            <a:r>
              <a:rPr lang="sv-SE" sz="1400" dirty="0">
                <a:solidFill>
                  <a:schemeClr val="bg1"/>
                </a:solidFill>
              </a:rPr>
              <a:t>"Id": "</a:t>
            </a:r>
            <a:r>
              <a:rPr lang="sv-SE" sz="1400" dirty="0">
                <a:solidFill>
                  <a:schemeClr val="tx1">
                    <a:lumMod val="40000"/>
                    <a:lumOff val="60000"/>
                  </a:schemeClr>
                </a:solidFill>
              </a:rPr>
              <a:t>88888888-8888-8888-8888-888888888888</a:t>
            </a:r>
            <a:r>
              <a:rPr lang="sv-SE" sz="1400" dirty="0">
                <a:solidFill>
                  <a:schemeClr val="bg1"/>
                </a:solidFill>
              </a:rPr>
              <a:t>",</a:t>
            </a:r>
            <a:endParaRPr lang="sv-SE" sz="1400" dirty="0">
              <a:solidFill>
                <a:schemeClr val="bg1"/>
              </a:solidFill>
              <a:cs typeface="Calibri"/>
            </a:endParaRPr>
          </a:p>
          <a:p>
            <a:r>
              <a:rPr lang="sv-SE" sz="1400" dirty="0">
                <a:solidFill>
                  <a:schemeClr val="bg1"/>
                </a:solidFill>
              </a:rPr>
              <a:t>  "IsCustom": true,</a:t>
            </a:r>
            <a:endParaRPr lang="sv-SE" sz="1400" dirty="0">
              <a:solidFill>
                <a:schemeClr val="bg1"/>
              </a:solidFill>
              <a:cs typeface="Calibri"/>
            </a:endParaRPr>
          </a:p>
          <a:p>
            <a:r>
              <a:rPr lang="sv-SE" sz="1400" dirty="0">
                <a:solidFill>
                  <a:schemeClr val="bg1"/>
                </a:solidFill>
              </a:rPr>
              <a:t>  "Description": "Can monitor and restart virtual machines.",</a:t>
            </a:r>
            <a:endParaRPr lang="sv-SE" sz="1400" dirty="0">
              <a:solidFill>
                <a:schemeClr val="bg1"/>
              </a:solidFill>
              <a:cs typeface="Calibri"/>
            </a:endParaRPr>
          </a:p>
          <a:p>
            <a:r>
              <a:rPr lang="sv-SE" sz="1400" dirty="0">
                <a:solidFill>
                  <a:schemeClr val="bg1"/>
                </a:solidFill>
              </a:rPr>
              <a:t>  "Actions": [</a:t>
            </a:r>
            <a:endParaRPr lang="sv-SE" sz="1400" dirty="0">
              <a:solidFill>
                <a:schemeClr val="bg1"/>
              </a:solidFill>
              <a:cs typeface="Calibri"/>
            </a:endParaRPr>
          </a:p>
          <a:p>
            <a:r>
              <a:rPr lang="sv-SE" sz="1400" dirty="0">
                <a:solidFill>
                  <a:schemeClr val="bg1"/>
                </a:solidFill>
              </a:rPr>
              <a:t>    "Microsoft.Storage/*/read",</a:t>
            </a:r>
            <a:endParaRPr lang="sv-SE" sz="1400" dirty="0">
              <a:solidFill>
                <a:schemeClr val="bg1"/>
              </a:solidFill>
              <a:cs typeface="Calibri"/>
            </a:endParaRPr>
          </a:p>
          <a:p>
            <a:r>
              <a:rPr lang="sv-SE" sz="1400" dirty="0">
                <a:solidFill>
                  <a:schemeClr val="bg1"/>
                </a:solidFill>
              </a:rPr>
              <a:t>    "Microsoft.Network/*/read",</a:t>
            </a:r>
            <a:endParaRPr lang="sv-SE" sz="1400" dirty="0">
              <a:solidFill>
                <a:schemeClr val="bg1"/>
              </a:solidFill>
              <a:cs typeface="Calibri"/>
            </a:endParaRPr>
          </a:p>
          <a:p>
            <a:r>
              <a:rPr lang="sv-SE" sz="1400" dirty="0">
                <a:solidFill>
                  <a:schemeClr val="bg1"/>
                </a:solidFill>
              </a:rPr>
              <a:t>    "Microsoft.Compute/*/read",</a:t>
            </a:r>
            <a:endParaRPr lang="sv-SE" sz="1400" dirty="0">
              <a:solidFill>
                <a:schemeClr val="bg1"/>
              </a:solidFill>
              <a:cs typeface="Calibri"/>
            </a:endParaRPr>
          </a:p>
          <a:p>
            <a:r>
              <a:rPr lang="sv-SE" sz="1400" dirty="0">
                <a:solidFill>
                  <a:schemeClr val="bg1"/>
                </a:solidFill>
              </a:rPr>
              <a:t>    "Microsoft.Compute/virtualMachines/start/action",</a:t>
            </a:r>
            <a:endParaRPr lang="sv-SE" sz="1400" dirty="0">
              <a:solidFill>
                <a:schemeClr val="bg1"/>
              </a:solidFill>
              <a:cs typeface="Calibri"/>
            </a:endParaRPr>
          </a:p>
          <a:p>
            <a:r>
              <a:rPr lang="sv-SE" sz="1400" dirty="0">
                <a:solidFill>
                  <a:schemeClr val="bg1"/>
                </a:solidFill>
              </a:rPr>
              <a:t>    "Microsoft.Compute/virtualMachines/restart/action",</a:t>
            </a:r>
            <a:endParaRPr lang="sv-SE" sz="1400" dirty="0">
              <a:solidFill>
                <a:schemeClr val="bg1"/>
              </a:solidFill>
              <a:cs typeface="Calibri"/>
            </a:endParaRPr>
          </a:p>
          <a:p>
            <a:r>
              <a:rPr lang="sv-SE" sz="1400" dirty="0">
                <a:solidFill>
                  <a:schemeClr val="bg1"/>
                </a:solidFill>
              </a:rPr>
              <a:t>    "Microsoft.Authorization/*/read",</a:t>
            </a:r>
            <a:endParaRPr lang="sv-SE" sz="1400" dirty="0">
              <a:solidFill>
                <a:schemeClr val="bg1"/>
              </a:solidFill>
              <a:cs typeface="Calibri"/>
            </a:endParaRPr>
          </a:p>
          <a:p>
            <a:r>
              <a:rPr lang="sv-SE" sz="1400" dirty="0">
                <a:solidFill>
                  <a:schemeClr val="bg1"/>
                </a:solidFill>
              </a:rPr>
              <a:t>    "Microsoft.ResourceHealth/availabilityStatuses/read",</a:t>
            </a:r>
            <a:endParaRPr lang="sv-SE" sz="1400" dirty="0">
              <a:solidFill>
                <a:schemeClr val="bg1"/>
              </a:solidFill>
              <a:cs typeface="Calibri"/>
            </a:endParaRPr>
          </a:p>
          <a:p>
            <a:r>
              <a:rPr lang="sv-SE" sz="1400" dirty="0">
                <a:solidFill>
                  <a:schemeClr val="bg1"/>
                </a:solidFill>
              </a:rPr>
              <a:t>    "Microsoft.Resources/subscriptions/resourceGroups/read",</a:t>
            </a:r>
            <a:endParaRPr lang="sv-SE" sz="1400" dirty="0">
              <a:solidFill>
                <a:schemeClr val="bg1"/>
              </a:solidFill>
              <a:cs typeface="Calibri"/>
            </a:endParaRPr>
          </a:p>
          <a:p>
            <a:r>
              <a:rPr lang="sv-SE" sz="1400" dirty="0">
                <a:solidFill>
                  <a:schemeClr val="bg1"/>
                </a:solidFill>
              </a:rPr>
              <a:t>    "Microsoft.Insights/alertRules/*",</a:t>
            </a:r>
            <a:endParaRPr lang="sv-SE" sz="1400" dirty="0">
              <a:solidFill>
                <a:schemeClr val="bg1"/>
              </a:solidFill>
              <a:cs typeface="Calibri"/>
            </a:endParaRPr>
          </a:p>
          <a:p>
            <a:r>
              <a:rPr lang="sv-SE" sz="1400" dirty="0">
                <a:solidFill>
                  <a:schemeClr val="bg1"/>
                </a:solidFill>
              </a:rPr>
              <a:t>    "Microsoft.Insights/diagnosticSettings/*",</a:t>
            </a:r>
            <a:endParaRPr lang="sv-SE" sz="1400" dirty="0">
              <a:solidFill>
                <a:schemeClr val="bg1"/>
              </a:solidFill>
              <a:cs typeface="Calibri"/>
            </a:endParaRPr>
          </a:p>
          <a:p>
            <a:r>
              <a:rPr lang="sv-SE" sz="1400" dirty="0">
                <a:solidFill>
                  <a:schemeClr val="bg1"/>
                </a:solidFill>
              </a:rPr>
              <a:t>    "Microsoft.Support/*"</a:t>
            </a:r>
            <a:endParaRPr lang="sv-SE" sz="1400" dirty="0">
              <a:solidFill>
                <a:schemeClr val="bg1"/>
              </a:solidFill>
              <a:cs typeface="Calibri"/>
            </a:endParaRPr>
          </a:p>
          <a:p>
            <a:r>
              <a:rPr lang="sv-SE" sz="1400" dirty="0">
                <a:solidFill>
                  <a:schemeClr val="bg1"/>
                </a:solidFill>
              </a:rPr>
              <a:t>  ],</a:t>
            </a:r>
            <a:endParaRPr lang="sv-SE" sz="1400" dirty="0">
              <a:solidFill>
                <a:schemeClr val="bg1"/>
              </a:solidFill>
              <a:cs typeface="Calibri"/>
            </a:endParaRPr>
          </a:p>
          <a:p>
            <a:r>
              <a:rPr lang="sv-SE" sz="1400" dirty="0">
                <a:solidFill>
                  <a:schemeClr val="bg1"/>
                </a:solidFill>
              </a:rPr>
              <a:t>  "NotActions": [],</a:t>
            </a:r>
            <a:endParaRPr lang="sv-SE" sz="1400" dirty="0">
              <a:solidFill>
                <a:schemeClr val="bg1"/>
              </a:solidFill>
              <a:cs typeface="Calibri"/>
            </a:endParaRPr>
          </a:p>
          <a:p>
            <a:r>
              <a:rPr lang="sv-SE" sz="1400" dirty="0">
                <a:solidFill>
                  <a:schemeClr val="bg1"/>
                </a:solidFill>
              </a:rPr>
              <a:t>  "DataActions": [],</a:t>
            </a:r>
            <a:endParaRPr lang="sv-SE" sz="1400" dirty="0">
              <a:solidFill>
                <a:schemeClr val="bg1"/>
              </a:solidFill>
              <a:cs typeface="Calibri"/>
            </a:endParaRPr>
          </a:p>
          <a:p>
            <a:r>
              <a:rPr lang="sv-SE" sz="1400" dirty="0">
                <a:solidFill>
                  <a:schemeClr val="bg1"/>
                </a:solidFill>
              </a:rPr>
              <a:t>  "NotDataActions": [],</a:t>
            </a:r>
            <a:endParaRPr lang="sv-SE" sz="1400" dirty="0">
              <a:solidFill>
                <a:schemeClr val="bg1"/>
              </a:solidFill>
              <a:cs typeface="Calibri"/>
            </a:endParaRPr>
          </a:p>
          <a:p>
            <a:r>
              <a:rPr lang="sv-SE" sz="1400" dirty="0">
                <a:solidFill>
                  <a:schemeClr val="bg1"/>
                </a:solidFill>
              </a:rPr>
              <a:t>  "AssignableScopes": [</a:t>
            </a:r>
            <a:endParaRPr lang="sv-SE" sz="1400" dirty="0">
              <a:solidFill>
                <a:schemeClr val="bg1"/>
              </a:solidFill>
              <a:cs typeface="Calibri"/>
            </a:endParaRPr>
          </a:p>
          <a:p>
            <a:r>
              <a:rPr lang="sv-SE" sz="1400" dirty="0"/>
              <a:t>    </a:t>
            </a:r>
            <a:r>
              <a:rPr lang="sv-SE" sz="1400" dirty="0">
                <a:solidFill>
                  <a:schemeClr val="tx1">
                    <a:lumMod val="40000"/>
                    <a:lumOff val="60000"/>
                  </a:schemeClr>
                </a:solidFill>
              </a:rPr>
              <a:t>"/subscriptions/{subscriptionId1}",</a:t>
            </a:r>
            <a:endParaRPr lang="sv-SE" sz="1400" dirty="0">
              <a:solidFill>
                <a:schemeClr val="tx1">
                  <a:lumMod val="40000"/>
                  <a:lumOff val="60000"/>
                </a:schemeClr>
              </a:solidFill>
              <a:cs typeface="Calibri"/>
            </a:endParaRPr>
          </a:p>
          <a:p>
            <a:r>
              <a:rPr lang="sv-SE" sz="1400" dirty="0">
                <a:solidFill>
                  <a:schemeClr val="tx1">
                    <a:lumMod val="40000"/>
                    <a:lumOff val="60000"/>
                  </a:schemeClr>
                </a:solidFill>
              </a:rPr>
              <a:t>    "/subscriptions/{subscriptionId2}",</a:t>
            </a:r>
            <a:endParaRPr lang="sv-SE" sz="1400" dirty="0">
              <a:solidFill>
                <a:schemeClr val="tx1">
                  <a:lumMod val="40000"/>
                  <a:lumOff val="60000"/>
                </a:schemeClr>
              </a:solidFill>
              <a:cs typeface="Calibri"/>
            </a:endParaRPr>
          </a:p>
          <a:p>
            <a:r>
              <a:rPr lang="sv-SE" sz="1400" dirty="0">
                <a:solidFill>
                  <a:schemeClr val="tx1">
                    <a:lumMod val="40000"/>
                    <a:lumOff val="60000"/>
                  </a:schemeClr>
                </a:solidFill>
              </a:rPr>
              <a:t>    "/subscriptions/{subscriptionId3}"</a:t>
            </a:r>
            <a:endParaRPr lang="sv-SE" sz="1400" dirty="0">
              <a:solidFill>
                <a:schemeClr val="tx1">
                  <a:lumMod val="40000"/>
                  <a:lumOff val="60000"/>
                </a:schemeClr>
              </a:solidFill>
              <a:cs typeface="Calibri"/>
            </a:endParaRPr>
          </a:p>
          <a:p>
            <a:r>
              <a:rPr lang="sv-SE" sz="1400" dirty="0"/>
              <a:t> </a:t>
            </a:r>
            <a:r>
              <a:rPr lang="sv-SE" sz="1400" dirty="0">
                <a:solidFill>
                  <a:schemeClr val="bg1"/>
                </a:solidFill>
              </a:rPr>
              <a:t> ]</a:t>
            </a:r>
            <a:endParaRPr lang="sv-SE" sz="1400" dirty="0">
              <a:solidFill>
                <a:schemeClr val="bg1"/>
              </a:solidFill>
              <a:cs typeface="Calibri"/>
            </a:endParaRPr>
          </a:p>
          <a:p>
            <a:r>
              <a:rPr lang="sv-SE" sz="1400" dirty="0">
                <a:solidFill>
                  <a:schemeClr val="bg1"/>
                </a:solidFill>
              </a:rPr>
              <a:t>}</a:t>
            </a:r>
            <a:endParaRPr lang="sv-SE" sz="1400" dirty="0">
              <a:solidFill>
                <a:schemeClr val="bg1"/>
              </a:solidFill>
              <a:cs typeface="Calibri"/>
            </a:endParaRPr>
          </a:p>
        </p:txBody>
      </p:sp>
      <p:sp>
        <p:nvSpPr>
          <p:cNvPr id="3" name="TextBox 2">
            <a:extLst>
              <a:ext uri="{FF2B5EF4-FFF2-40B4-BE49-F238E27FC236}">
                <a16:creationId xmlns:a16="http://schemas.microsoft.com/office/drawing/2014/main" id="{4EC909BF-A5EE-4C39-A52D-7D84BF826D0D}"/>
              </a:ext>
            </a:extLst>
          </p:cNvPr>
          <p:cNvSpPr txBox="1"/>
          <p:nvPr/>
        </p:nvSpPr>
        <p:spPr>
          <a:xfrm>
            <a:off x="877677" y="1529508"/>
            <a:ext cx="519445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You are going to have to spend some time figuring out what the role should be allowed and disallowed. </a:t>
            </a:r>
            <a:endParaRPr lang="en-US" sz="2000" dirty="0">
              <a:cs typeface="Calibri"/>
            </a:endParaRPr>
          </a:p>
          <a:p>
            <a:endParaRPr lang="en-US" sz="2000" dirty="0">
              <a:cs typeface="Calibri"/>
            </a:endParaRPr>
          </a:p>
          <a:p>
            <a:r>
              <a:rPr lang="en-US" sz="2000" dirty="0">
                <a:cs typeface="Calibri"/>
              </a:rPr>
              <a:t>Please look at the role definitions for the built-in roles to figure out what </a:t>
            </a:r>
            <a:r>
              <a:rPr lang="en-US" sz="2000" i="1" dirty="0">
                <a:cs typeface="Calibri"/>
              </a:rPr>
              <a:t>your</a:t>
            </a:r>
            <a:r>
              <a:rPr lang="en-US" sz="2000" dirty="0">
                <a:cs typeface="Calibri"/>
              </a:rPr>
              <a:t> roles need.</a:t>
            </a:r>
          </a:p>
        </p:txBody>
      </p:sp>
    </p:spTree>
    <p:extLst>
      <p:ext uri="{BB962C8B-B14F-4D97-AF65-F5344CB8AC3E}">
        <p14:creationId xmlns:p14="http://schemas.microsoft.com/office/powerpoint/2010/main" val="470440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3572-F4CD-4744-AB0E-47F32BD8A36A}"/>
              </a:ext>
            </a:extLst>
          </p:cNvPr>
          <p:cNvSpPr>
            <a:spLocks noGrp="1"/>
          </p:cNvSpPr>
          <p:nvPr>
            <p:ph type="title"/>
          </p:nvPr>
        </p:nvSpPr>
        <p:spPr/>
        <p:txBody>
          <a:bodyPr/>
          <a:lstStyle/>
          <a:p>
            <a:r>
              <a:rPr lang="sv-SE" dirty="0" err="1"/>
              <a:t>Custom</a:t>
            </a:r>
            <a:r>
              <a:rPr lang="sv-SE" dirty="0"/>
              <a:t> </a:t>
            </a:r>
            <a:r>
              <a:rPr lang="sv-SE" dirty="0" err="1"/>
              <a:t>Roles</a:t>
            </a:r>
            <a:r>
              <a:rPr lang="sv-SE" dirty="0"/>
              <a:t> – </a:t>
            </a:r>
            <a:r>
              <a:rPr lang="sv-SE" dirty="0" err="1"/>
              <a:t>PowerShell</a:t>
            </a:r>
            <a:r>
              <a:rPr lang="sv-SE" dirty="0"/>
              <a:t> is </a:t>
            </a:r>
            <a:r>
              <a:rPr lang="sv-SE" dirty="0" err="1"/>
              <a:t>your</a:t>
            </a:r>
            <a:r>
              <a:rPr lang="sv-SE" dirty="0"/>
              <a:t> </a:t>
            </a:r>
            <a:r>
              <a:rPr lang="sv-SE" dirty="0" err="1"/>
              <a:t>friend</a:t>
            </a:r>
          </a:p>
        </p:txBody>
      </p:sp>
      <p:sp>
        <p:nvSpPr>
          <p:cNvPr id="3" name="TextBox 2">
            <a:extLst>
              <a:ext uri="{FF2B5EF4-FFF2-40B4-BE49-F238E27FC236}">
                <a16:creationId xmlns:a16="http://schemas.microsoft.com/office/drawing/2014/main" id="{A24C111C-82E6-47DB-B7A2-D87CCF8830C2}"/>
              </a:ext>
            </a:extLst>
          </p:cNvPr>
          <p:cNvSpPr txBox="1"/>
          <p:nvPr/>
        </p:nvSpPr>
        <p:spPr>
          <a:xfrm>
            <a:off x="840954" y="2025267"/>
            <a:ext cx="5598404" cy="369332"/>
          </a:xfrm>
          <a:prstGeom prst="rect">
            <a:avLst/>
          </a:prstGeom>
          <a:solidFill>
            <a:schemeClr val="tx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CDCAA"/>
                </a:solidFill>
                <a:latin typeface="Consolas"/>
              </a:rPr>
              <a:t>New-</a:t>
            </a:r>
            <a:r>
              <a:rPr lang="en-US" dirty="0" err="1">
                <a:solidFill>
                  <a:srgbClr val="DCDCAA"/>
                </a:solidFill>
                <a:latin typeface="Consolas"/>
              </a:rPr>
              <a:t>AzRoleDefinition</a:t>
            </a:r>
            <a:r>
              <a:rPr lang="en-US" dirty="0">
                <a:solidFill>
                  <a:srgbClr val="D4D4D4"/>
                </a:solidFill>
                <a:latin typeface="Consolas"/>
              </a:rPr>
              <a:t> -</a:t>
            </a:r>
            <a:r>
              <a:rPr lang="en-US" dirty="0" err="1">
                <a:solidFill>
                  <a:srgbClr val="D4D4D4"/>
                </a:solidFill>
                <a:latin typeface="Consolas"/>
              </a:rPr>
              <a:t>InputFile</a:t>
            </a:r>
            <a:r>
              <a:rPr lang="en-US" dirty="0">
                <a:solidFill>
                  <a:srgbClr val="D4D4D4"/>
                </a:solidFill>
                <a:latin typeface="Consolas"/>
              </a:rPr>
              <a:t> [JSON file]</a:t>
            </a:r>
          </a:p>
        </p:txBody>
      </p:sp>
      <p:sp>
        <p:nvSpPr>
          <p:cNvPr id="4" name="TextBox 3">
            <a:extLst>
              <a:ext uri="{FF2B5EF4-FFF2-40B4-BE49-F238E27FC236}">
                <a16:creationId xmlns:a16="http://schemas.microsoft.com/office/drawing/2014/main" id="{E358A54F-E2FA-4BFB-B736-ACEA24D21BAD}"/>
              </a:ext>
            </a:extLst>
          </p:cNvPr>
          <p:cNvSpPr txBox="1"/>
          <p:nvPr/>
        </p:nvSpPr>
        <p:spPr>
          <a:xfrm>
            <a:off x="840954" y="2557749"/>
            <a:ext cx="2743200" cy="369332"/>
          </a:xfrm>
          <a:prstGeom prst="rect">
            <a:avLst/>
          </a:prstGeom>
          <a:solidFill>
            <a:schemeClr val="tx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CDCAA"/>
                </a:solidFill>
                <a:latin typeface="Consolas"/>
              </a:rPr>
              <a:t>Get-AzRoleDefinition</a:t>
            </a:r>
          </a:p>
        </p:txBody>
      </p:sp>
      <p:sp>
        <p:nvSpPr>
          <p:cNvPr id="6" name="TextBox 5">
            <a:extLst>
              <a:ext uri="{FF2B5EF4-FFF2-40B4-BE49-F238E27FC236}">
                <a16:creationId xmlns:a16="http://schemas.microsoft.com/office/drawing/2014/main" id="{7E9403E4-FA66-4808-8049-ABD7D51F78F1}"/>
              </a:ext>
            </a:extLst>
          </p:cNvPr>
          <p:cNvSpPr txBox="1"/>
          <p:nvPr/>
        </p:nvSpPr>
        <p:spPr>
          <a:xfrm>
            <a:off x="840954" y="3062689"/>
            <a:ext cx="4019320" cy="369332"/>
          </a:xfrm>
          <a:prstGeom prst="rect">
            <a:avLst/>
          </a:prstGeom>
          <a:solidFill>
            <a:schemeClr val="tx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CDCAA"/>
                </a:solidFill>
                <a:latin typeface="Consolas"/>
              </a:rPr>
              <a:t>Get-AzRoleDefinition</a:t>
            </a:r>
            <a:r>
              <a:rPr lang="en-US">
                <a:solidFill>
                  <a:srgbClr val="D4D4D4"/>
                </a:solidFill>
                <a:latin typeface="Consolas"/>
              </a:rPr>
              <a:t> -Custom</a:t>
            </a:r>
          </a:p>
        </p:txBody>
      </p:sp>
      <p:sp>
        <p:nvSpPr>
          <p:cNvPr id="7" name="TextBox 6">
            <a:extLst>
              <a:ext uri="{FF2B5EF4-FFF2-40B4-BE49-F238E27FC236}">
                <a16:creationId xmlns:a16="http://schemas.microsoft.com/office/drawing/2014/main" id="{79FB1A0B-7A56-4A15-86EE-B5B8354AD7A8}"/>
              </a:ext>
            </a:extLst>
          </p:cNvPr>
          <p:cNvSpPr txBox="1"/>
          <p:nvPr/>
        </p:nvSpPr>
        <p:spPr>
          <a:xfrm>
            <a:off x="840954" y="3677798"/>
            <a:ext cx="5837103" cy="1477328"/>
          </a:xfrm>
          <a:prstGeom prst="rect">
            <a:avLst/>
          </a:prstGeom>
          <a:solidFill>
            <a:schemeClr val="tx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9CDCFE"/>
                </a:solidFill>
                <a:latin typeface="Consolas"/>
              </a:rPr>
              <a:t>$</a:t>
            </a:r>
            <a:r>
              <a:rPr lang="en-US" dirty="0" err="1">
                <a:solidFill>
                  <a:srgbClr val="9CDCFE"/>
                </a:solidFill>
                <a:latin typeface="Consolas"/>
              </a:rPr>
              <a:t>ReaderRoleParameters</a:t>
            </a:r>
            <a:r>
              <a:rPr lang="en-US" dirty="0">
                <a:solidFill>
                  <a:srgbClr val="D4D4D4"/>
                </a:solidFill>
                <a:latin typeface="Consolas"/>
              </a:rPr>
              <a:t> = </a:t>
            </a:r>
            <a:r>
              <a:rPr lang="en-US" dirty="0">
                <a:solidFill>
                  <a:srgbClr val="569CD6"/>
                </a:solidFill>
                <a:latin typeface="Consolas"/>
              </a:rPr>
              <a:t>@</a:t>
            </a:r>
            <a:r>
              <a:rPr lang="en-US" dirty="0">
                <a:solidFill>
                  <a:srgbClr val="D4D4D4"/>
                </a:solidFill>
                <a:latin typeface="Consolas"/>
              </a:rPr>
              <a:t>{</a:t>
            </a:r>
          </a:p>
          <a:p>
            <a:r>
              <a:rPr lang="en-US" dirty="0">
                <a:solidFill>
                  <a:srgbClr val="D4D4D4"/>
                </a:solidFill>
                <a:latin typeface="Consolas"/>
              </a:rPr>
              <a:t>    </a:t>
            </a:r>
            <a:r>
              <a:rPr lang="en-US" dirty="0" err="1">
                <a:solidFill>
                  <a:srgbClr val="9CDCFE"/>
                </a:solidFill>
                <a:latin typeface="Consolas"/>
              </a:rPr>
              <a:t>SignInName</a:t>
            </a:r>
            <a:r>
              <a:rPr lang="en-US" dirty="0">
                <a:solidFill>
                  <a:srgbClr val="D4D4D4"/>
                </a:solidFill>
                <a:latin typeface="Consolas"/>
              </a:rPr>
              <a:t>         = </a:t>
            </a:r>
            <a:r>
              <a:rPr lang="en-US" dirty="0">
                <a:solidFill>
                  <a:srgbClr val="9CDCFE"/>
                </a:solidFill>
                <a:latin typeface="Consolas"/>
              </a:rPr>
              <a:t>$</a:t>
            </a:r>
            <a:r>
              <a:rPr lang="en-US" dirty="0" err="1">
                <a:solidFill>
                  <a:srgbClr val="9CDCFE"/>
                </a:solidFill>
                <a:latin typeface="Consolas"/>
              </a:rPr>
              <a:t>UserPrincipalName</a:t>
            </a:r>
            <a:r>
              <a:rPr lang="en-US" dirty="0">
                <a:solidFill>
                  <a:srgbClr val="D4D4D4"/>
                </a:solidFill>
                <a:latin typeface="Consolas"/>
              </a:rPr>
              <a:t>;</a:t>
            </a:r>
          </a:p>
          <a:p>
            <a:r>
              <a:rPr lang="en-US" dirty="0">
                <a:solidFill>
                  <a:srgbClr val="D4D4D4"/>
                </a:solidFill>
                <a:latin typeface="Consolas"/>
              </a:rPr>
              <a:t>    </a:t>
            </a:r>
            <a:r>
              <a:rPr lang="en-US" dirty="0" err="1">
                <a:solidFill>
                  <a:srgbClr val="9CDCFE"/>
                </a:solidFill>
                <a:latin typeface="Consolas"/>
              </a:rPr>
              <a:t>RoleDefinitionName</a:t>
            </a:r>
            <a:r>
              <a:rPr lang="en-US" dirty="0">
                <a:solidFill>
                  <a:srgbClr val="D4D4D4"/>
                </a:solidFill>
                <a:latin typeface="Consolas"/>
              </a:rPr>
              <a:t> = </a:t>
            </a:r>
            <a:r>
              <a:rPr lang="en-US" dirty="0">
                <a:solidFill>
                  <a:srgbClr val="CE9178"/>
                </a:solidFill>
                <a:latin typeface="Consolas"/>
              </a:rPr>
              <a:t>"Reader"</a:t>
            </a:r>
            <a:r>
              <a:rPr lang="en-US" dirty="0">
                <a:solidFill>
                  <a:srgbClr val="D4D4D4"/>
                </a:solidFill>
                <a:latin typeface="Consolas"/>
              </a:rPr>
              <a:t>;</a:t>
            </a:r>
          </a:p>
          <a:p>
            <a:r>
              <a:rPr lang="en-US" dirty="0">
                <a:solidFill>
                  <a:srgbClr val="D4D4D4"/>
                </a:solidFill>
                <a:latin typeface="Consolas"/>
              </a:rPr>
              <a:t>    </a:t>
            </a:r>
            <a:r>
              <a:rPr lang="en-US" dirty="0">
                <a:solidFill>
                  <a:srgbClr val="9CDCFE"/>
                </a:solidFill>
                <a:latin typeface="Consolas"/>
              </a:rPr>
              <a:t>Scope</a:t>
            </a:r>
            <a:r>
              <a:rPr lang="en-US" dirty="0">
                <a:solidFill>
                  <a:srgbClr val="D4D4D4"/>
                </a:solidFill>
                <a:latin typeface="Consolas"/>
              </a:rPr>
              <a:t>              = </a:t>
            </a:r>
            <a:r>
              <a:rPr lang="en-US" dirty="0">
                <a:solidFill>
                  <a:srgbClr val="9CDCFE"/>
                </a:solidFill>
                <a:latin typeface="Consolas"/>
              </a:rPr>
              <a:t>$</a:t>
            </a:r>
            <a:r>
              <a:rPr lang="en-US" dirty="0" err="1">
                <a:solidFill>
                  <a:srgbClr val="9CDCFE"/>
                </a:solidFill>
                <a:latin typeface="Consolas"/>
              </a:rPr>
              <a:t>SubscriptionScope</a:t>
            </a:r>
          </a:p>
          <a:p>
            <a:r>
              <a:rPr lang="en-US" dirty="0">
                <a:solidFill>
                  <a:srgbClr val="D4D4D4"/>
                </a:solidFill>
                <a:latin typeface="Consolas"/>
              </a:rPr>
              <a:t>}</a:t>
            </a:r>
          </a:p>
        </p:txBody>
      </p:sp>
      <p:sp>
        <p:nvSpPr>
          <p:cNvPr id="8" name="TextBox 7">
            <a:extLst>
              <a:ext uri="{FF2B5EF4-FFF2-40B4-BE49-F238E27FC236}">
                <a16:creationId xmlns:a16="http://schemas.microsoft.com/office/drawing/2014/main" id="{492A5863-E2AF-48B4-AFCC-F24844284751}"/>
              </a:ext>
            </a:extLst>
          </p:cNvPr>
          <p:cNvSpPr txBox="1"/>
          <p:nvPr/>
        </p:nvSpPr>
        <p:spPr>
          <a:xfrm>
            <a:off x="840954" y="5155894"/>
            <a:ext cx="5837103" cy="369332"/>
          </a:xfrm>
          <a:prstGeom prst="rect">
            <a:avLst/>
          </a:prstGeom>
          <a:solidFill>
            <a:schemeClr val="tx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CDCAA"/>
                </a:solidFill>
                <a:latin typeface="Consolas"/>
              </a:rPr>
              <a:t>New-AzRoleAssignment</a:t>
            </a:r>
            <a:r>
              <a:rPr lang="en-US">
                <a:solidFill>
                  <a:srgbClr val="D4D4D4"/>
                </a:solidFill>
                <a:latin typeface="Consolas"/>
              </a:rPr>
              <a:t> </a:t>
            </a:r>
            <a:r>
              <a:rPr lang="en-US">
                <a:solidFill>
                  <a:srgbClr val="9CDCFE"/>
                </a:solidFill>
                <a:latin typeface="Consolas"/>
              </a:rPr>
              <a:t>@ReaderRoleParameters</a:t>
            </a:r>
          </a:p>
        </p:txBody>
      </p:sp>
      <p:sp>
        <p:nvSpPr>
          <p:cNvPr id="9" name="TextBox 8">
            <a:extLst>
              <a:ext uri="{FF2B5EF4-FFF2-40B4-BE49-F238E27FC236}">
                <a16:creationId xmlns:a16="http://schemas.microsoft.com/office/drawing/2014/main" id="{BF116F7C-0E12-41E5-B64B-439EA444D110}"/>
              </a:ext>
            </a:extLst>
          </p:cNvPr>
          <p:cNvSpPr txBox="1"/>
          <p:nvPr/>
        </p:nvSpPr>
        <p:spPr>
          <a:xfrm>
            <a:off x="6900231" y="6092328"/>
            <a:ext cx="47721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https://github.com/matswarnolf/AzureAD_RBAC</a:t>
            </a:r>
            <a:endParaRPr lang="en-US"/>
          </a:p>
        </p:txBody>
      </p:sp>
      <p:sp>
        <p:nvSpPr>
          <p:cNvPr id="10" name="TextBox 9">
            <a:extLst>
              <a:ext uri="{FF2B5EF4-FFF2-40B4-BE49-F238E27FC236}">
                <a16:creationId xmlns:a16="http://schemas.microsoft.com/office/drawing/2014/main" id="{B3711375-08F9-4496-AA9C-331B67E396A1}"/>
              </a:ext>
            </a:extLst>
          </p:cNvPr>
          <p:cNvSpPr txBox="1"/>
          <p:nvPr/>
        </p:nvSpPr>
        <p:spPr>
          <a:xfrm>
            <a:off x="840954" y="1501966"/>
            <a:ext cx="40101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Segoe UI"/>
                <a:cs typeface="Segoe UI"/>
              </a:rPr>
              <a:t>Owner</a:t>
            </a:r>
            <a:r>
              <a:rPr lang="en-US" dirty="0">
                <a:solidFill>
                  <a:srgbClr val="171717"/>
                </a:solidFill>
                <a:latin typeface="Segoe UI"/>
                <a:cs typeface="Segoe UI"/>
              </a:rPr>
              <a:t>s or </a:t>
            </a:r>
            <a:r>
              <a:rPr lang="en-US" dirty="0">
                <a:latin typeface="Segoe UI"/>
                <a:cs typeface="Segoe UI"/>
              </a:rPr>
              <a:t>User Access Administrator</a:t>
            </a:r>
            <a:r>
              <a:rPr lang="en-US" dirty="0">
                <a:latin typeface="Calibri"/>
                <a:cs typeface="Calibri"/>
              </a:rPr>
              <a:t>s</a:t>
            </a:r>
            <a:endParaRPr lang="en-US" dirty="0"/>
          </a:p>
        </p:txBody>
      </p:sp>
      <p:sp>
        <p:nvSpPr>
          <p:cNvPr id="11" name="TextBox 10">
            <a:extLst>
              <a:ext uri="{FF2B5EF4-FFF2-40B4-BE49-F238E27FC236}">
                <a16:creationId xmlns:a16="http://schemas.microsoft.com/office/drawing/2014/main" id="{19B680E9-4C4E-4E4A-80EB-8D0BB661FDBF}"/>
              </a:ext>
            </a:extLst>
          </p:cNvPr>
          <p:cNvSpPr txBox="1"/>
          <p:nvPr/>
        </p:nvSpPr>
        <p:spPr>
          <a:xfrm>
            <a:off x="840954" y="5651653"/>
            <a:ext cx="6360404" cy="369332"/>
          </a:xfrm>
          <a:prstGeom prst="rect">
            <a:avLst/>
          </a:prstGeom>
          <a:solidFill>
            <a:schemeClr val="tx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CDCAA"/>
                </a:solidFill>
                <a:latin typeface="Consolas"/>
              </a:rPr>
              <a:t>Get-AzRoleAssignment</a:t>
            </a:r>
            <a:r>
              <a:rPr lang="en-US">
                <a:solidFill>
                  <a:srgbClr val="D4D4D4"/>
                </a:solidFill>
                <a:latin typeface="Consolas"/>
              </a:rPr>
              <a:t> -RoleDefinitionName </a:t>
            </a:r>
            <a:r>
              <a:rPr lang="en-US">
                <a:solidFill>
                  <a:srgbClr val="CE9178"/>
                </a:solidFill>
                <a:latin typeface="Consolas"/>
              </a:rPr>
              <a:t>"Reader"</a:t>
            </a:r>
          </a:p>
        </p:txBody>
      </p:sp>
    </p:spTree>
    <p:extLst>
      <p:ext uri="{BB962C8B-B14F-4D97-AF65-F5344CB8AC3E}">
        <p14:creationId xmlns:p14="http://schemas.microsoft.com/office/powerpoint/2010/main" val="1014551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sitting on top of a table&#10;&#10;Description automatically generated">
            <a:extLst>
              <a:ext uri="{FF2B5EF4-FFF2-40B4-BE49-F238E27FC236}">
                <a16:creationId xmlns:a16="http://schemas.microsoft.com/office/drawing/2014/main" id="{5D5CBED6-B711-49F0-BA14-F8E139AA24D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a:noFill/>
        </p:spPr>
      </p:pic>
      <p:sp>
        <p:nvSpPr>
          <p:cNvPr id="3" name="Title 2">
            <a:extLst>
              <a:ext uri="{FF2B5EF4-FFF2-40B4-BE49-F238E27FC236}">
                <a16:creationId xmlns:a16="http://schemas.microsoft.com/office/drawing/2014/main" id="{2F7D4FD7-41C2-4D1E-96EA-F480175E9D13}"/>
              </a:ext>
            </a:extLst>
          </p:cNvPr>
          <p:cNvSpPr>
            <a:spLocks noGrp="1"/>
          </p:cNvSpPr>
          <p:nvPr>
            <p:ph type="title"/>
          </p:nvPr>
        </p:nvSpPr>
        <p:spPr>
          <a:xfrm>
            <a:off x="381000" y="1381125"/>
            <a:ext cx="5067300" cy="1070130"/>
          </a:xfrm>
          <a:prstGeom prst="rect">
            <a:avLst/>
          </a:prstGeom>
        </p:spPr>
        <p:txBody>
          <a:bodyPr vert="horz" lIns="91440" tIns="45720" rIns="91440" bIns="45720" rtlCol="0" anchor="b">
            <a:normAutofit/>
          </a:bodyPr>
          <a:lstStyle/>
          <a:p>
            <a:pPr algn="ctr"/>
            <a:r>
              <a:rPr lang="en-US" sz="6000" kern="1200" dirty="0">
                <a:solidFill>
                  <a:srgbClr val="FFFFFF"/>
                </a:solidFill>
                <a:latin typeface="+mj-lt"/>
                <a:ea typeface="+mj-ea"/>
                <a:cs typeface="+mj-cs"/>
              </a:rPr>
              <a:t>Demos…</a:t>
            </a:r>
          </a:p>
        </p:txBody>
      </p:sp>
    </p:spTree>
    <p:extLst>
      <p:ext uri="{BB962C8B-B14F-4D97-AF65-F5344CB8AC3E}">
        <p14:creationId xmlns:p14="http://schemas.microsoft.com/office/powerpoint/2010/main" val="323230054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EDFF-5082-46CA-8295-1CCACAD7C98D}"/>
              </a:ext>
            </a:extLst>
          </p:cNvPr>
          <p:cNvSpPr>
            <a:spLocks noGrp="1"/>
          </p:cNvSpPr>
          <p:nvPr>
            <p:ph type="title"/>
          </p:nvPr>
        </p:nvSpPr>
        <p:spPr/>
        <p:txBody>
          <a:bodyPr/>
          <a:lstStyle/>
          <a:p>
            <a:r>
              <a:rPr lang="sv-SE" dirty="0"/>
              <a:t>Limits in Azure RBAC</a:t>
            </a:r>
          </a:p>
        </p:txBody>
      </p:sp>
      <p:graphicFrame>
        <p:nvGraphicFramePr>
          <p:cNvPr id="4" name="Table 3">
            <a:extLst>
              <a:ext uri="{FF2B5EF4-FFF2-40B4-BE49-F238E27FC236}">
                <a16:creationId xmlns:a16="http://schemas.microsoft.com/office/drawing/2014/main" id="{C975EAAF-BDBA-48D3-8AE5-ADA34E129531}"/>
              </a:ext>
            </a:extLst>
          </p:cNvPr>
          <p:cNvGraphicFramePr>
            <a:graphicFrameLocks noGrp="1"/>
          </p:cNvGraphicFramePr>
          <p:nvPr>
            <p:extLst>
              <p:ext uri="{D42A27DB-BD31-4B8C-83A1-F6EECF244321}">
                <p14:modId xmlns:p14="http://schemas.microsoft.com/office/powerpoint/2010/main" val="4290992970"/>
              </p:ext>
            </p:extLst>
          </p:nvPr>
        </p:nvGraphicFramePr>
        <p:xfrm>
          <a:off x="838200" y="1734040"/>
          <a:ext cx="9648568" cy="2255254"/>
        </p:xfrm>
        <a:graphic>
          <a:graphicData uri="http://schemas.openxmlformats.org/drawingml/2006/table">
            <a:tbl>
              <a:tblPr firstRow="1">
                <a:tableStyleId>{69012ECD-51FC-41F1-AA8D-1B2483CD663E}</a:tableStyleId>
              </a:tblPr>
              <a:tblGrid>
                <a:gridCol w="6987746">
                  <a:extLst>
                    <a:ext uri="{9D8B030D-6E8A-4147-A177-3AD203B41FA5}">
                      <a16:colId xmlns:a16="http://schemas.microsoft.com/office/drawing/2014/main" val="2440146622"/>
                    </a:ext>
                  </a:extLst>
                </a:gridCol>
                <a:gridCol w="2660822">
                  <a:extLst>
                    <a:ext uri="{9D8B030D-6E8A-4147-A177-3AD203B41FA5}">
                      <a16:colId xmlns:a16="http://schemas.microsoft.com/office/drawing/2014/main" val="4106557902"/>
                    </a:ext>
                  </a:extLst>
                </a:gridCol>
              </a:tblGrid>
              <a:tr h="159421">
                <a:tc>
                  <a:txBody>
                    <a:bodyPr/>
                    <a:lstStyle/>
                    <a:p>
                      <a:pPr algn="l" fontAlgn="b"/>
                      <a:r>
                        <a:rPr lang="sv-SE" sz="1800" dirty="0">
                          <a:effectLst/>
                        </a:rPr>
                        <a:t>Resource</a:t>
                      </a:r>
                    </a:p>
                  </a:txBody>
                  <a:tcPr marL="37674" marR="37674" marT="28255" marB="28255" anchor="b"/>
                </a:tc>
                <a:tc>
                  <a:txBody>
                    <a:bodyPr/>
                    <a:lstStyle/>
                    <a:p>
                      <a:pPr algn="l" fontAlgn="b"/>
                      <a:r>
                        <a:rPr lang="sv-SE" sz="1800" dirty="0">
                          <a:effectLst/>
                        </a:rPr>
                        <a:t>Limit**</a:t>
                      </a:r>
                    </a:p>
                  </a:txBody>
                  <a:tcPr marL="37674" marR="37674" marT="28255" marB="28255" anchor="b"/>
                </a:tc>
                <a:extLst>
                  <a:ext uri="{0D108BD9-81ED-4DB2-BD59-A6C34878D82A}">
                    <a16:rowId xmlns:a16="http://schemas.microsoft.com/office/drawing/2014/main" val="1191011307"/>
                  </a:ext>
                </a:extLst>
              </a:tr>
              <a:tr h="357062">
                <a:tc>
                  <a:txBody>
                    <a:bodyPr/>
                    <a:lstStyle/>
                    <a:p>
                      <a:pPr algn="l" fontAlgn="t"/>
                      <a:r>
                        <a:rPr lang="en-US" sz="1800" u="none" strike="noStrike" dirty="0">
                          <a:effectLst/>
                        </a:rPr>
                        <a:t>Role assignments for Azure resources per Azure subscription</a:t>
                      </a:r>
                      <a:endParaRPr lang="en-US" sz="1800" dirty="0">
                        <a:effectLst/>
                      </a:endParaRPr>
                    </a:p>
                  </a:txBody>
                  <a:tcPr marL="37674" marR="37674" marT="28255" marB="28255">
                    <a:solidFill>
                      <a:schemeClr val="bg2"/>
                    </a:solidFill>
                  </a:tcPr>
                </a:tc>
                <a:tc>
                  <a:txBody>
                    <a:bodyPr/>
                    <a:lstStyle/>
                    <a:p>
                      <a:pPr algn="l" fontAlgn="t"/>
                      <a:r>
                        <a:rPr lang="sv-SE" sz="1800" dirty="0">
                          <a:effectLst/>
                        </a:rPr>
                        <a:t>2,000</a:t>
                      </a:r>
                    </a:p>
                  </a:txBody>
                  <a:tcPr marL="37674" marR="37674" marT="28255" marB="28255">
                    <a:solidFill>
                      <a:schemeClr val="bg2"/>
                    </a:solidFill>
                  </a:tcPr>
                </a:tc>
                <a:extLst>
                  <a:ext uri="{0D108BD9-81ED-4DB2-BD59-A6C34878D82A}">
                    <a16:rowId xmlns:a16="http://schemas.microsoft.com/office/drawing/2014/main" val="1895864919"/>
                  </a:ext>
                </a:extLst>
              </a:tr>
              <a:tr h="357062">
                <a:tc>
                  <a:txBody>
                    <a:bodyPr/>
                    <a:lstStyle/>
                    <a:p>
                      <a:pPr algn="l" fontAlgn="t"/>
                      <a:r>
                        <a:rPr lang="en-US" sz="1800" u="none" strike="noStrike" dirty="0">
                          <a:effectLst/>
                        </a:rPr>
                        <a:t>Role assignments for Azure resources per management group*</a:t>
                      </a:r>
                      <a:endParaRPr lang="en-US" sz="1800" dirty="0">
                        <a:effectLst/>
                      </a:endParaRPr>
                    </a:p>
                  </a:txBody>
                  <a:tcPr marL="37674" marR="37674" marT="28255" marB="28255">
                    <a:solidFill>
                      <a:schemeClr val="bg2"/>
                    </a:solidFill>
                  </a:tcPr>
                </a:tc>
                <a:tc>
                  <a:txBody>
                    <a:bodyPr/>
                    <a:lstStyle/>
                    <a:p>
                      <a:pPr algn="l" fontAlgn="t"/>
                      <a:r>
                        <a:rPr lang="sv-SE" sz="1800" dirty="0">
                          <a:effectLst/>
                        </a:rPr>
                        <a:t>500</a:t>
                      </a:r>
                    </a:p>
                  </a:txBody>
                  <a:tcPr marL="37674" marR="37674" marT="28255" marB="28255">
                    <a:solidFill>
                      <a:schemeClr val="bg2"/>
                    </a:solidFill>
                  </a:tcPr>
                </a:tc>
                <a:extLst>
                  <a:ext uri="{0D108BD9-81ED-4DB2-BD59-A6C34878D82A}">
                    <a16:rowId xmlns:a16="http://schemas.microsoft.com/office/drawing/2014/main" val="1603453762"/>
                  </a:ext>
                </a:extLst>
              </a:tr>
              <a:tr h="245769">
                <a:tc>
                  <a:txBody>
                    <a:bodyPr/>
                    <a:lstStyle/>
                    <a:p>
                      <a:pPr algn="l" fontAlgn="t"/>
                      <a:r>
                        <a:rPr lang="en-US" sz="1800" u="none" strike="noStrike" dirty="0">
                          <a:effectLst/>
                        </a:rPr>
                        <a:t>Custom roles for Azure resources per tenant</a:t>
                      </a:r>
                      <a:endParaRPr lang="en-US" sz="1800" dirty="0">
                        <a:effectLst/>
                      </a:endParaRPr>
                    </a:p>
                  </a:txBody>
                  <a:tcPr marL="37674" marR="37674" marT="28255" marB="28255">
                    <a:solidFill>
                      <a:schemeClr val="tx1">
                        <a:lumMod val="20000"/>
                        <a:lumOff val="80000"/>
                      </a:schemeClr>
                    </a:solidFill>
                  </a:tcPr>
                </a:tc>
                <a:tc>
                  <a:txBody>
                    <a:bodyPr/>
                    <a:lstStyle/>
                    <a:p>
                      <a:pPr algn="l" fontAlgn="t"/>
                      <a:r>
                        <a:rPr lang="sv-SE" sz="1800" dirty="0">
                          <a:effectLst/>
                        </a:rPr>
                        <a:t>5,000</a:t>
                      </a:r>
                    </a:p>
                  </a:txBody>
                  <a:tcPr marL="37674" marR="37674" marT="28255" marB="28255">
                    <a:solidFill>
                      <a:schemeClr val="tx1">
                        <a:lumMod val="20000"/>
                        <a:lumOff val="80000"/>
                      </a:schemeClr>
                    </a:solidFill>
                  </a:tcPr>
                </a:tc>
                <a:extLst>
                  <a:ext uri="{0D108BD9-81ED-4DB2-BD59-A6C34878D82A}">
                    <a16:rowId xmlns:a16="http://schemas.microsoft.com/office/drawing/2014/main" val="216465586"/>
                  </a:ext>
                </a:extLst>
              </a:tr>
              <a:tr h="746582">
                <a:tc>
                  <a:txBody>
                    <a:bodyPr/>
                    <a:lstStyle/>
                    <a:p>
                      <a:pPr algn="l" fontAlgn="t"/>
                      <a:r>
                        <a:rPr lang="en-US" sz="1800" u="none" strike="noStrike" dirty="0">
                          <a:effectLst/>
                        </a:rPr>
                        <a:t>Custom roles for Azure resources per tenant</a:t>
                      </a:r>
                      <a:br>
                        <a:rPr lang="en-US" sz="1800" dirty="0">
                          <a:effectLst/>
                        </a:rPr>
                      </a:br>
                      <a:r>
                        <a:rPr lang="en-US" sz="1800" dirty="0">
                          <a:effectLst/>
                        </a:rPr>
                        <a:t>(specialized clouds, such as Azure Government, Azure Germany, and Azure China 21Vianet)</a:t>
                      </a:r>
                    </a:p>
                  </a:txBody>
                  <a:tcPr marL="37674" marR="37674" marT="28255" marB="28255">
                    <a:solidFill>
                      <a:schemeClr val="accent4">
                        <a:lumMod val="20000"/>
                        <a:lumOff val="80000"/>
                      </a:schemeClr>
                    </a:solidFill>
                  </a:tcPr>
                </a:tc>
                <a:tc>
                  <a:txBody>
                    <a:bodyPr/>
                    <a:lstStyle/>
                    <a:p>
                      <a:pPr algn="l" fontAlgn="t"/>
                      <a:r>
                        <a:rPr lang="sv-SE" sz="1800" dirty="0">
                          <a:effectLst/>
                        </a:rPr>
                        <a:t>2,000</a:t>
                      </a:r>
                    </a:p>
                  </a:txBody>
                  <a:tcPr marL="37674" marR="37674" marT="28255" marB="28255">
                    <a:solidFill>
                      <a:schemeClr val="accent4">
                        <a:lumMod val="20000"/>
                        <a:lumOff val="80000"/>
                      </a:schemeClr>
                    </a:solidFill>
                  </a:tcPr>
                </a:tc>
                <a:extLst>
                  <a:ext uri="{0D108BD9-81ED-4DB2-BD59-A6C34878D82A}">
                    <a16:rowId xmlns:a16="http://schemas.microsoft.com/office/drawing/2014/main" val="3271215037"/>
                  </a:ext>
                </a:extLst>
              </a:tr>
            </a:tbl>
          </a:graphicData>
        </a:graphic>
      </p:graphicFrame>
      <p:sp>
        <p:nvSpPr>
          <p:cNvPr id="3" name="TextBox 2">
            <a:extLst>
              <a:ext uri="{FF2B5EF4-FFF2-40B4-BE49-F238E27FC236}">
                <a16:creationId xmlns:a16="http://schemas.microsoft.com/office/drawing/2014/main" id="{57594310-C09F-4CE8-98EA-0C06FCABA41A}"/>
              </a:ext>
            </a:extLst>
          </p:cNvPr>
          <p:cNvSpPr txBox="1"/>
          <p:nvPr/>
        </p:nvSpPr>
        <p:spPr>
          <a:xfrm>
            <a:off x="960304" y="4678495"/>
            <a:ext cx="81873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This became available in May 2019</a:t>
            </a:r>
          </a:p>
          <a:p>
            <a:r>
              <a:rPr lang="en-US" dirty="0">
                <a:cs typeface="Calibri"/>
              </a:rPr>
              <a:t>** </a:t>
            </a:r>
            <a:r>
              <a:rPr lang="en-US" dirty="0">
                <a:ea typeface="+mn-lt"/>
                <a:cs typeface="+mn-lt"/>
              </a:rPr>
              <a:t>Reduce the number of role assignments by assigning roles to groups instead</a:t>
            </a:r>
            <a:endParaRPr lang="en-US" dirty="0">
              <a:cs typeface="Calibri"/>
            </a:endParaRPr>
          </a:p>
        </p:txBody>
      </p:sp>
    </p:spTree>
    <p:extLst>
      <p:ext uri="{BB962C8B-B14F-4D97-AF65-F5344CB8AC3E}">
        <p14:creationId xmlns:p14="http://schemas.microsoft.com/office/powerpoint/2010/main" val="3117518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1922CE-C7D4-4B17-9176-676FC2F6018A}"/>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What about Azure AD?</a:t>
            </a:r>
            <a:endParaRPr lang="en-SE" dirty="0">
              <a:solidFill>
                <a:srgbClr val="FFFFFF"/>
              </a:solidFill>
            </a:endParaRP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E0D5643-D5CB-49C7-AB2A-7B26750496B4}"/>
              </a:ext>
            </a:extLst>
          </p:cNvPr>
          <p:cNvGraphicFramePr>
            <a:graphicFrameLocks noGrp="1"/>
          </p:cNvGraphicFramePr>
          <p:nvPr>
            <p:ph idx="1"/>
            <p:extLst>
              <p:ext uri="{D42A27DB-BD31-4B8C-83A1-F6EECF244321}">
                <p14:modId xmlns:p14="http://schemas.microsoft.com/office/powerpoint/2010/main" val="294148247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3639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856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F567F-D0EE-4010-8FDF-0A0E4594C1C5}"/>
              </a:ext>
            </a:extLst>
          </p:cNvPr>
          <p:cNvSpPr>
            <a:spLocks noGrp="1"/>
          </p:cNvSpPr>
          <p:nvPr>
            <p:ph type="title"/>
          </p:nvPr>
        </p:nvSpPr>
        <p:spPr>
          <a:xfrm>
            <a:off x="817202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Custom roles in </a:t>
            </a:r>
            <a:br>
              <a:rPr lang="en-US" sz="2800" kern="1200" dirty="0">
                <a:solidFill>
                  <a:schemeClr val="bg1"/>
                </a:solidFill>
                <a:latin typeface="+mj-lt"/>
                <a:ea typeface="+mj-ea"/>
                <a:cs typeface="+mj-cs"/>
              </a:rPr>
            </a:br>
            <a:r>
              <a:rPr lang="en-US" sz="2800" kern="1200" dirty="0">
                <a:solidFill>
                  <a:schemeClr val="bg1"/>
                </a:solidFill>
                <a:latin typeface="+mj-lt"/>
                <a:ea typeface="+mj-ea"/>
                <a:cs typeface="+mj-cs"/>
              </a:rPr>
              <a:t>Azure AD (preview)</a:t>
            </a:r>
          </a:p>
        </p:txBody>
      </p:sp>
      <p:pic>
        <p:nvPicPr>
          <p:cNvPr id="1026" name="Picture 2" descr="Role assignment is how permissions are enforced and has three parts">
            <a:extLst>
              <a:ext uri="{FF2B5EF4-FFF2-40B4-BE49-F238E27FC236}">
                <a16:creationId xmlns:a16="http://schemas.microsoft.com/office/drawing/2014/main" id="{12534AC3-BE90-40D9-890B-ACCF0F4CE8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09427" y="643467"/>
            <a:ext cx="4531040" cy="54101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3F8A9F-788F-4AEF-9A59-3EF0701580B2}"/>
              </a:ext>
            </a:extLst>
          </p:cNvPr>
          <p:cNvSpPr>
            <a:spLocks noGrp="1"/>
          </p:cNvSpPr>
          <p:nvPr>
            <p:ph sz="half" idx="1"/>
          </p:nvPr>
        </p:nvSpPr>
        <p:spPr>
          <a:xfrm>
            <a:off x="8172028" y="2638044"/>
            <a:ext cx="3363974" cy="3415622"/>
          </a:xfrm>
        </p:spPr>
        <p:txBody>
          <a:bodyPr vert="horz" lIns="91440" tIns="45720" rIns="91440" bIns="45720" rtlCol="0">
            <a:normAutofit/>
          </a:bodyPr>
          <a:lstStyle/>
          <a:p>
            <a:r>
              <a:rPr lang="en-US" sz="2000" dirty="0">
                <a:solidFill>
                  <a:schemeClr val="bg1"/>
                </a:solidFill>
              </a:rPr>
              <a:t>Requires Azure AD P1 or better</a:t>
            </a:r>
          </a:p>
          <a:p>
            <a:r>
              <a:rPr lang="en-US" sz="2000" dirty="0">
                <a:solidFill>
                  <a:schemeClr val="bg1"/>
                </a:solidFill>
              </a:rPr>
              <a:t>Scope is Directory or Resource</a:t>
            </a:r>
          </a:p>
        </p:txBody>
      </p:sp>
    </p:spTree>
    <p:extLst>
      <p:ext uri="{BB962C8B-B14F-4D97-AF65-F5344CB8AC3E}">
        <p14:creationId xmlns:p14="http://schemas.microsoft.com/office/powerpoint/2010/main" val="2577507339"/>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8921-9291-467E-AD54-6158E43994AC}"/>
              </a:ext>
            </a:extLst>
          </p:cNvPr>
          <p:cNvSpPr>
            <a:spLocks noGrp="1"/>
          </p:cNvSpPr>
          <p:nvPr>
            <p:ph type="title"/>
          </p:nvPr>
        </p:nvSpPr>
        <p:spPr/>
        <p:txBody>
          <a:bodyPr/>
          <a:lstStyle/>
          <a:p>
            <a:r>
              <a:rPr lang="en-US" dirty="0"/>
              <a:t>Current Built in Azure AD Roles (63)</a:t>
            </a:r>
            <a:endParaRPr lang="en-SE" dirty="0"/>
          </a:p>
        </p:txBody>
      </p:sp>
      <p:graphicFrame>
        <p:nvGraphicFramePr>
          <p:cNvPr id="3" name="Table 2">
            <a:extLst>
              <a:ext uri="{FF2B5EF4-FFF2-40B4-BE49-F238E27FC236}">
                <a16:creationId xmlns:a16="http://schemas.microsoft.com/office/drawing/2014/main" id="{6120C6C6-4FC5-4CF2-9D2F-9FD1A2713BF6}"/>
              </a:ext>
            </a:extLst>
          </p:cNvPr>
          <p:cNvGraphicFramePr>
            <a:graphicFrameLocks noGrp="1"/>
          </p:cNvGraphicFramePr>
          <p:nvPr>
            <p:extLst>
              <p:ext uri="{D42A27DB-BD31-4B8C-83A1-F6EECF244321}">
                <p14:modId xmlns:p14="http://schemas.microsoft.com/office/powerpoint/2010/main" val="1342005102"/>
              </p:ext>
            </p:extLst>
          </p:nvPr>
        </p:nvGraphicFramePr>
        <p:xfrm>
          <a:off x="838200" y="2242882"/>
          <a:ext cx="2540000" cy="3474720"/>
        </p:xfrm>
        <a:graphic>
          <a:graphicData uri="http://schemas.openxmlformats.org/drawingml/2006/table">
            <a:tbl>
              <a:tblPr>
                <a:tableStyleId>{5C22544A-7EE6-4342-B048-85BDC9FD1C3A}</a:tableStyleId>
              </a:tblPr>
              <a:tblGrid>
                <a:gridCol w="2540000">
                  <a:extLst>
                    <a:ext uri="{9D8B030D-6E8A-4147-A177-3AD203B41FA5}">
                      <a16:colId xmlns:a16="http://schemas.microsoft.com/office/drawing/2014/main" val="3454275562"/>
                    </a:ext>
                  </a:extLst>
                </a:gridCol>
              </a:tblGrid>
              <a:tr h="182880">
                <a:tc>
                  <a:txBody>
                    <a:bodyPr/>
                    <a:lstStyle/>
                    <a:p>
                      <a:pPr algn="l" fontAlgn="b"/>
                      <a:r>
                        <a:rPr lang="sv-SE" sz="1100" u="none" strike="noStrike">
                          <a:effectLst/>
                        </a:rPr>
                        <a:t>Company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86649309"/>
                  </a:ext>
                </a:extLst>
              </a:tr>
              <a:tr h="182880">
                <a:tc>
                  <a:txBody>
                    <a:bodyPr/>
                    <a:lstStyle/>
                    <a:p>
                      <a:pPr algn="l" fontAlgn="b"/>
                      <a:r>
                        <a:rPr lang="sv-SE" sz="1100" u="none" strike="noStrike">
                          <a:effectLst/>
                        </a:rPr>
                        <a:t>Guest User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64083675"/>
                  </a:ext>
                </a:extLst>
              </a:tr>
              <a:tr h="182880">
                <a:tc>
                  <a:txBody>
                    <a:bodyPr/>
                    <a:lstStyle/>
                    <a:p>
                      <a:pPr algn="l" fontAlgn="b"/>
                      <a:r>
                        <a:rPr lang="sv-SE" sz="1100" u="none" strike="noStrike">
                          <a:effectLst/>
                        </a:rPr>
                        <a:t>Guest Inviter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86616347"/>
                  </a:ext>
                </a:extLst>
              </a:tr>
              <a:tr h="182880">
                <a:tc>
                  <a:txBody>
                    <a:bodyPr/>
                    <a:lstStyle/>
                    <a:p>
                      <a:pPr algn="l" fontAlgn="b"/>
                      <a:r>
                        <a:rPr lang="sv-SE" sz="1100" u="none" strike="noStrike">
                          <a:effectLst/>
                        </a:rPr>
                        <a:t>User Account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9429675"/>
                  </a:ext>
                </a:extLst>
              </a:tr>
              <a:tr h="182880">
                <a:tc>
                  <a:txBody>
                    <a:bodyPr/>
                    <a:lstStyle/>
                    <a:p>
                      <a:pPr algn="l" fontAlgn="b"/>
                      <a:r>
                        <a:rPr lang="sv-SE" sz="1100" u="none" strike="noStrike">
                          <a:effectLst/>
                        </a:rPr>
                        <a:t>Helpdesk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82382458"/>
                  </a:ext>
                </a:extLst>
              </a:tr>
              <a:tr h="182880">
                <a:tc>
                  <a:txBody>
                    <a:bodyPr/>
                    <a:lstStyle/>
                    <a:p>
                      <a:pPr algn="l" fontAlgn="b"/>
                      <a:r>
                        <a:rPr lang="sv-SE" sz="1100" u="none" strike="noStrike">
                          <a:effectLst/>
                        </a:rPr>
                        <a:t>Service Support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0636133"/>
                  </a:ext>
                </a:extLst>
              </a:tr>
              <a:tr h="182880">
                <a:tc>
                  <a:txBody>
                    <a:bodyPr/>
                    <a:lstStyle/>
                    <a:p>
                      <a:pPr algn="l" fontAlgn="b"/>
                      <a:r>
                        <a:rPr lang="sv-SE" sz="1100" u="none" strike="noStrike">
                          <a:effectLst/>
                        </a:rPr>
                        <a:t>Billing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37749142"/>
                  </a:ext>
                </a:extLst>
              </a:tr>
              <a:tr h="182880">
                <a:tc>
                  <a:txBody>
                    <a:bodyPr/>
                    <a:lstStyle/>
                    <a:p>
                      <a:pPr algn="l" fontAlgn="b"/>
                      <a:r>
                        <a:rPr lang="sv-SE" sz="1100" u="none" strike="noStrike">
                          <a:effectLst/>
                        </a:rPr>
                        <a:t>User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11552637"/>
                  </a:ext>
                </a:extLst>
              </a:tr>
              <a:tr h="182880">
                <a:tc>
                  <a:txBody>
                    <a:bodyPr/>
                    <a:lstStyle/>
                    <a:p>
                      <a:pPr algn="l" fontAlgn="b"/>
                      <a:r>
                        <a:rPr lang="sv-SE" sz="1100" u="none" strike="noStrike">
                          <a:effectLst/>
                        </a:rPr>
                        <a:t>Partner Tier1 Support</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7915704"/>
                  </a:ext>
                </a:extLst>
              </a:tr>
              <a:tr h="182880">
                <a:tc>
                  <a:txBody>
                    <a:bodyPr/>
                    <a:lstStyle/>
                    <a:p>
                      <a:pPr algn="l" fontAlgn="b"/>
                      <a:r>
                        <a:rPr lang="sv-SE" sz="1100" u="none" strike="noStrike">
                          <a:effectLst/>
                        </a:rPr>
                        <a:t>Partner Tier2 Support</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99684310"/>
                  </a:ext>
                </a:extLst>
              </a:tr>
              <a:tr h="182880">
                <a:tc>
                  <a:txBody>
                    <a:bodyPr/>
                    <a:lstStyle/>
                    <a:p>
                      <a:pPr algn="l" fontAlgn="b"/>
                      <a:r>
                        <a:rPr lang="sv-SE" sz="1100" u="none" strike="noStrike">
                          <a:effectLst/>
                        </a:rPr>
                        <a:t>Directory Readers</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9033319"/>
                  </a:ext>
                </a:extLst>
              </a:tr>
              <a:tr h="182880">
                <a:tc>
                  <a:txBody>
                    <a:bodyPr/>
                    <a:lstStyle/>
                    <a:p>
                      <a:pPr algn="l" fontAlgn="b"/>
                      <a:r>
                        <a:rPr lang="sv-SE" sz="1100" u="none" strike="noStrike">
                          <a:effectLst/>
                        </a:rPr>
                        <a:t>Directory Writers</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77130112"/>
                  </a:ext>
                </a:extLst>
              </a:tr>
              <a:tr h="182880">
                <a:tc>
                  <a:txBody>
                    <a:bodyPr/>
                    <a:lstStyle/>
                    <a:p>
                      <a:pPr algn="l" fontAlgn="b"/>
                      <a:r>
                        <a:rPr lang="sv-SE" sz="1100" u="none" strike="noStrike">
                          <a:effectLst/>
                        </a:rPr>
                        <a:t>Exchange Service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88308852"/>
                  </a:ext>
                </a:extLst>
              </a:tr>
              <a:tr h="182880">
                <a:tc>
                  <a:txBody>
                    <a:bodyPr/>
                    <a:lstStyle/>
                    <a:p>
                      <a:pPr algn="l" fontAlgn="b"/>
                      <a:r>
                        <a:rPr lang="sv-SE" sz="1100" u="none" strike="noStrike">
                          <a:effectLst/>
                        </a:rPr>
                        <a:t>SharePoint Service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36239817"/>
                  </a:ext>
                </a:extLst>
              </a:tr>
              <a:tr h="182880">
                <a:tc>
                  <a:txBody>
                    <a:bodyPr/>
                    <a:lstStyle/>
                    <a:p>
                      <a:pPr algn="l" fontAlgn="b"/>
                      <a:r>
                        <a:rPr lang="sv-SE" sz="1100" u="none" strike="noStrike">
                          <a:effectLst/>
                        </a:rPr>
                        <a:t>Lync Service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21177185"/>
                  </a:ext>
                </a:extLst>
              </a:tr>
              <a:tr h="182880">
                <a:tc>
                  <a:txBody>
                    <a:bodyPr/>
                    <a:lstStyle/>
                    <a:p>
                      <a:pPr algn="l" fontAlgn="b"/>
                      <a:r>
                        <a:rPr lang="sv-SE" sz="1100" u="none" strike="noStrike">
                          <a:effectLst/>
                        </a:rPr>
                        <a:t>Device Users</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63486186"/>
                  </a:ext>
                </a:extLst>
              </a:tr>
              <a:tr h="182880">
                <a:tc>
                  <a:txBody>
                    <a:bodyPr/>
                    <a:lstStyle/>
                    <a:p>
                      <a:pPr algn="l" fontAlgn="b"/>
                      <a:r>
                        <a:rPr lang="sv-SE" sz="1100" u="none" strike="noStrike">
                          <a:effectLst/>
                        </a:rPr>
                        <a:t>Device Administrators</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69260045"/>
                  </a:ext>
                </a:extLst>
              </a:tr>
              <a:tr h="182880">
                <a:tc>
                  <a:txBody>
                    <a:bodyPr/>
                    <a:lstStyle/>
                    <a:p>
                      <a:pPr algn="l" fontAlgn="b"/>
                      <a:r>
                        <a:rPr lang="sv-SE" sz="1100" u="none" strike="noStrike">
                          <a:effectLst/>
                        </a:rPr>
                        <a:t>Device Join</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274458"/>
                  </a:ext>
                </a:extLst>
              </a:tr>
              <a:tr h="182880">
                <a:tc>
                  <a:txBody>
                    <a:bodyPr/>
                    <a:lstStyle/>
                    <a:p>
                      <a:pPr algn="l" fontAlgn="b"/>
                      <a:r>
                        <a:rPr lang="sv-SE" sz="1100" u="none" strike="noStrike" dirty="0" err="1">
                          <a:effectLst/>
                        </a:rPr>
                        <a:t>Workplace</a:t>
                      </a:r>
                      <a:r>
                        <a:rPr lang="sv-SE" sz="1100" u="none" strike="noStrike" dirty="0">
                          <a:effectLst/>
                        </a:rPr>
                        <a:t> </a:t>
                      </a:r>
                      <a:r>
                        <a:rPr lang="sv-SE" sz="1100" u="none" strike="noStrike" dirty="0" err="1">
                          <a:effectLst/>
                        </a:rPr>
                        <a:t>Device</a:t>
                      </a:r>
                      <a:r>
                        <a:rPr lang="sv-SE" sz="1100" u="none" strike="noStrike" dirty="0">
                          <a:effectLst/>
                        </a:rPr>
                        <a:t> </a:t>
                      </a:r>
                      <a:r>
                        <a:rPr lang="sv-SE" sz="1100" u="none" strike="noStrike" dirty="0" err="1">
                          <a:effectLst/>
                        </a:rPr>
                        <a:t>Join</a:t>
                      </a:r>
                      <a:endParaRPr lang="sv-SE"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53474065"/>
                  </a:ext>
                </a:extLst>
              </a:tr>
            </a:tbl>
          </a:graphicData>
        </a:graphic>
      </p:graphicFrame>
      <p:graphicFrame>
        <p:nvGraphicFramePr>
          <p:cNvPr id="5" name="Table 4">
            <a:extLst>
              <a:ext uri="{FF2B5EF4-FFF2-40B4-BE49-F238E27FC236}">
                <a16:creationId xmlns:a16="http://schemas.microsoft.com/office/drawing/2014/main" id="{AFFF6CC7-3487-4F7C-8F1D-07832BFE09E1}"/>
              </a:ext>
            </a:extLst>
          </p:cNvPr>
          <p:cNvGraphicFramePr>
            <a:graphicFrameLocks noGrp="1"/>
          </p:cNvGraphicFramePr>
          <p:nvPr>
            <p:extLst>
              <p:ext uri="{D42A27DB-BD31-4B8C-83A1-F6EECF244321}">
                <p14:modId xmlns:p14="http://schemas.microsoft.com/office/powerpoint/2010/main" val="787801088"/>
              </p:ext>
            </p:extLst>
          </p:nvPr>
        </p:nvGraphicFramePr>
        <p:xfrm>
          <a:off x="3556000" y="2242422"/>
          <a:ext cx="2540000" cy="3474720"/>
        </p:xfrm>
        <a:graphic>
          <a:graphicData uri="http://schemas.openxmlformats.org/drawingml/2006/table">
            <a:tbl>
              <a:tblPr>
                <a:tableStyleId>{5C22544A-7EE6-4342-B048-85BDC9FD1C3A}</a:tableStyleId>
              </a:tblPr>
              <a:tblGrid>
                <a:gridCol w="2540000">
                  <a:extLst>
                    <a:ext uri="{9D8B030D-6E8A-4147-A177-3AD203B41FA5}">
                      <a16:colId xmlns:a16="http://schemas.microsoft.com/office/drawing/2014/main" val="3695134685"/>
                    </a:ext>
                  </a:extLst>
                </a:gridCol>
              </a:tblGrid>
              <a:tr h="182880">
                <a:tc>
                  <a:txBody>
                    <a:bodyPr/>
                    <a:lstStyle/>
                    <a:p>
                      <a:pPr algn="l" fontAlgn="b"/>
                      <a:r>
                        <a:rPr lang="sv-SE" sz="1100" u="none" strike="noStrike">
                          <a:effectLst/>
                        </a:rPr>
                        <a:t>Compliance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90691162"/>
                  </a:ext>
                </a:extLst>
              </a:tr>
              <a:tr h="182880">
                <a:tc>
                  <a:txBody>
                    <a:bodyPr/>
                    <a:lstStyle/>
                    <a:p>
                      <a:pPr algn="l" fontAlgn="b"/>
                      <a:r>
                        <a:rPr lang="sv-SE" sz="1100" u="none" strike="noStrike">
                          <a:effectLst/>
                        </a:rPr>
                        <a:t>Directory Synchronization Accounts</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07148360"/>
                  </a:ext>
                </a:extLst>
              </a:tr>
              <a:tr h="182880">
                <a:tc>
                  <a:txBody>
                    <a:bodyPr/>
                    <a:lstStyle/>
                    <a:p>
                      <a:pPr algn="l" fontAlgn="b"/>
                      <a:r>
                        <a:rPr lang="sv-SE" sz="1100" u="none" strike="noStrike">
                          <a:effectLst/>
                        </a:rPr>
                        <a:t>Device Managers</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60711498"/>
                  </a:ext>
                </a:extLst>
              </a:tr>
              <a:tr h="182880">
                <a:tc>
                  <a:txBody>
                    <a:bodyPr/>
                    <a:lstStyle/>
                    <a:p>
                      <a:pPr algn="l" fontAlgn="b"/>
                      <a:r>
                        <a:rPr lang="sv-SE" sz="1100" u="none" strike="noStrike">
                          <a:effectLst/>
                        </a:rPr>
                        <a:t>Application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99859832"/>
                  </a:ext>
                </a:extLst>
              </a:tr>
              <a:tr h="182880">
                <a:tc>
                  <a:txBody>
                    <a:bodyPr/>
                    <a:lstStyle/>
                    <a:p>
                      <a:pPr algn="l" fontAlgn="b"/>
                      <a:r>
                        <a:rPr lang="sv-SE" sz="1100" u="none" strike="noStrike">
                          <a:effectLst/>
                        </a:rPr>
                        <a:t>Application Developer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50010428"/>
                  </a:ext>
                </a:extLst>
              </a:tr>
              <a:tr h="182880">
                <a:tc>
                  <a:txBody>
                    <a:bodyPr/>
                    <a:lstStyle/>
                    <a:p>
                      <a:pPr algn="l" fontAlgn="b"/>
                      <a:r>
                        <a:rPr lang="sv-SE" sz="1100" u="none" strike="noStrike">
                          <a:effectLst/>
                        </a:rPr>
                        <a:t>Security Reader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05841707"/>
                  </a:ext>
                </a:extLst>
              </a:tr>
              <a:tr h="182880">
                <a:tc>
                  <a:txBody>
                    <a:bodyPr/>
                    <a:lstStyle/>
                    <a:p>
                      <a:pPr algn="l" fontAlgn="b"/>
                      <a:r>
                        <a:rPr lang="sv-SE" sz="1100" u="none" strike="noStrike">
                          <a:effectLst/>
                        </a:rPr>
                        <a:t>Security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54423656"/>
                  </a:ext>
                </a:extLst>
              </a:tr>
              <a:tr h="182880">
                <a:tc>
                  <a:txBody>
                    <a:bodyPr/>
                    <a:lstStyle/>
                    <a:p>
                      <a:pPr algn="l" fontAlgn="b"/>
                      <a:r>
                        <a:rPr lang="sv-SE" sz="1100" u="none" strike="noStrike">
                          <a:effectLst/>
                        </a:rPr>
                        <a:t>Privileged Role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48967990"/>
                  </a:ext>
                </a:extLst>
              </a:tr>
              <a:tr h="182880">
                <a:tc>
                  <a:txBody>
                    <a:bodyPr/>
                    <a:lstStyle/>
                    <a:p>
                      <a:pPr algn="l" fontAlgn="b"/>
                      <a:r>
                        <a:rPr lang="sv-SE" sz="1100" u="none" strike="noStrike">
                          <a:effectLst/>
                        </a:rPr>
                        <a:t>Intune Service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2217108"/>
                  </a:ext>
                </a:extLst>
              </a:tr>
              <a:tr h="182880">
                <a:tc>
                  <a:txBody>
                    <a:bodyPr/>
                    <a:lstStyle/>
                    <a:p>
                      <a:pPr algn="l" fontAlgn="b"/>
                      <a:r>
                        <a:rPr lang="sv-SE" sz="1100" u="none" strike="noStrike">
                          <a:effectLst/>
                        </a:rPr>
                        <a:t>Cloud Application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58700556"/>
                  </a:ext>
                </a:extLst>
              </a:tr>
              <a:tr h="182880">
                <a:tc>
                  <a:txBody>
                    <a:bodyPr/>
                    <a:lstStyle/>
                    <a:p>
                      <a:pPr algn="l" fontAlgn="b"/>
                      <a:r>
                        <a:rPr lang="sv-SE" sz="1100" u="none" strike="noStrike">
                          <a:effectLst/>
                        </a:rPr>
                        <a:t>Customer LockBox Access Approver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6884258"/>
                  </a:ext>
                </a:extLst>
              </a:tr>
              <a:tr h="182880">
                <a:tc>
                  <a:txBody>
                    <a:bodyPr/>
                    <a:lstStyle/>
                    <a:p>
                      <a:pPr algn="l" fontAlgn="b"/>
                      <a:r>
                        <a:rPr lang="sv-SE" sz="1100" u="none" strike="noStrike">
                          <a:effectLst/>
                        </a:rPr>
                        <a:t>CRM Service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5648973"/>
                  </a:ext>
                </a:extLst>
              </a:tr>
              <a:tr h="182880">
                <a:tc>
                  <a:txBody>
                    <a:bodyPr/>
                    <a:lstStyle/>
                    <a:p>
                      <a:pPr algn="l" fontAlgn="b"/>
                      <a:r>
                        <a:rPr lang="sv-SE" sz="1100" u="none" strike="noStrike">
                          <a:effectLst/>
                        </a:rPr>
                        <a:t>Power BI Service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9583479"/>
                  </a:ext>
                </a:extLst>
              </a:tr>
              <a:tr h="182880">
                <a:tc>
                  <a:txBody>
                    <a:bodyPr/>
                    <a:lstStyle/>
                    <a:p>
                      <a:pPr algn="l" fontAlgn="b"/>
                      <a:r>
                        <a:rPr lang="sv-SE" sz="1100" u="none" strike="noStrike">
                          <a:effectLst/>
                        </a:rPr>
                        <a:t>Conditional Access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30453265"/>
                  </a:ext>
                </a:extLst>
              </a:tr>
              <a:tr h="182880">
                <a:tc>
                  <a:txBody>
                    <a:bodyPr/>
                    <a:lstStyle/>
                    <a:p>
                      <a:pPr algn="l" fontAlgn="b"/>
                      <a:r>
                        <a:rPr lang="sv-SE" sz="1100" u="none" strike="noStrike">
                          <a:effectLst/>
                        </a:rPr>
                        <a:t>Reports Reader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46472799"/>
                  </a:ext>
                </a:extLst>
              </a:tr>
              <a:tr h="182880">
                <a:tc>
                  <a:txBody>
                    <a:bodyPr/>
                    <a:lstStyle/>
                    <a:p>
                      <a:pPr algn="l" fontAlgn="b"/>
                      <a:r>
                        <a:rPr lang="sv-SE" sz="1100" u="none" strike="noStrike">
                          <a:effectLst/>
                        </a:rPr>
                        <a:t>Message Center Reader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99545272"/>
                  </a:ext>
                </a:extLst>
              </a:tr>
              <a:tr h="182880">
                <a:tc>
                  <a:txBody>
                    <a:bodyPr/>
                    <a:lstStyle/>
                    <a:p>
                      <a:pPr algn="l" fontAlgn="b"/>
                      <a:r>
                        <a:rPr lang="sv-SE" sz="1100" u="none" strike="noStrike">
                          <a:effectLst/>
                        </a:rPr>
                        <a:t>Azure Information Protection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43519328"/>
                  </a:ext>
                </a:extLst>
              </a:tr>
              <a:tr h="182880">
                <a:tc>
                  <a:txBody>
                    <a:bodyPr/>
                    <a:lstStyle/>
                    <a:p>
                      <a:pPr algn="l" fontAlgn="b"/>
                      <a:r>
                        <a:rPr lang="sv-SE" sz="1100" u="none" strike="noStrike">
                          <a:effectLst/>
                        </a:rPr>
                        <a:t>Desktop Analytics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33695827"/>
                  </a:ext>
                </a:extLst>
              </a:tr>
              <a:tr h="182880">
                <a:tc>
                  <a:txBody>
                    <a:bodyPr/>
                    <a:lstStyle/>
                    <a:p>
                      <a:pPr algn="l" fontAlgn="b"/>
                      <a:r>
                        <a:rPr lang="sv-SE" sz="1100" u="none" strike="noStrike" dirty="0" err="1">
                          <a:effectLst/>
                        </a:rPr>
                        <a:t>License</a:t>
                      </a:r>
                      <a:r>
                        <a:rPr lang="sv-SE" sz="1100" u="none" strike="noStrike" dirty="0">
                          <a:effectLst/>
                        </a:rPr>
                        <a:t> Administrator</a:t>
                      </a:r>
                      <a:endParaRPr lang="sv-SE"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57408135"/>
                  </a:ext>
                </a:extLst>
              </a:tr>
            </a:tbl>
          </a:graphicData>
        </a:graphic>
      </p:graphicFrame>
      <p:graphicFrame>
        <p:nvGraphicFramePr>
          <p:cNvPr id="6" name="Table 5">
            <a:extLst>
              <a:ext uri="{FF2B5EF4-FFF2-40B4-BE49-F238E27FC236}">
                <a16:creationId xmlns:a16="http://schemas.microsoft.com/office/drawing/2014/main" id="{C15F1CDB-F1F9-4D6F-978C-D94668171F1D}"/>
              </a:ext>
            </a:extLst>
          </p:cNvPr>
          <p:cNvGraphicFramePr>
            <a:graphicFrameLocks noGrp="1"/>
          </p:cNvGraphicFramePr>
          <p:nvPr>
            <p:extLst>
              <p:ext uri="{D42A27DB-BD31-4B8C-83A1-F6EECF244321}">
                <p14:modId xmlns:p14="http://schemas.microsoft.com/office/powerpoint/2010/main" val="2588781000"/>
              </p:ext>
            </p:extLst>
          </p:nvPr>
        </p:nvGraphicFramePr>
        <p:xfrm>
          <a:off x="6273802" y="2242422"/>
          <a:ext cx="2540000" cy="3474720"/>
        </p:xfrm>
        <a:graphic>
          <a:graphicData uri="http://schemas.openxmlformats.org/drawingml/2006/table">
            <a:tbl>
              <a:tblPr>
                <a:tableStyleId>{5C22544A-7EE6-4342-B048-85BDC9FD1C3A}</a:tableStyleId>
              </a:tblPr>
              <a:tblGrid>
                <a:gridCol w="2540000">
                  <a:extLst>
                    <a:ext uri="{9D8B030D-6E8A-4147-A177-3AD203B41FA5}">
                      <a16:colId xmlns:a16="http://schemas.microsoft.com/office/drawing/2014/main" val="3990251211"/>
                    </a:ext>
                  </a:extLst>
                </a:gridCol>
              </a:tblGrid>
              <a:tr h="182880">
                <a:tc>
                  <a:txBody>
                    <a:bodyPr/>
                    <a:lstStyle/>
                    <a:p>
                      <a:pPr algn="l" fontAlgn="b"/>
                      <a:r>
                        <a:rPr lang="sv-SE" sz="1100" u="none" strike="noStrike">
                          <a:effectLst/>
                        </a:rPr>
                        <a:t>Cloud Device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74562325"/>
                  </a:ext>
                </a:extLst>
              </a:tr>
              <a:tr h="182880">
                <a:tc>
                  <a:txBody>
                    <a:bodyPr/>
                    <a:lstStyle/>
                    <a:p>
                      <a:pPr algn="l" fontAlgn="b"/>
                      <a:r>
                        <a:rPr lang="sv-SE" sz="1100" u="none" strike="noStrike">
                          <a:effectLst/>
                        </a:rPr>
                        <a:t>Authentication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55803100"/>
                  </a:ext>
                </a:extLst>
              </a:tr>
              <a:tr h="182880">
                <a:tc>
                  <a:txBody>
                    <a:bodyPr/>
                    <a:lstStyle/>
                    <a:p>
                      <a:pPr algn="l" fontAlgn="b"/>
                      <a:r>
                        <a:rPr lang="sv-SE" sz="1100" u="none" strike="noStrike">
                          <a:effectLst/>
                        </a:rPr>
                        <a:t>Privileged Authentication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26437273"/>
                  </a:ext>
                </a:extLst>
              </a:tr>
              <a:tr h="182880">
                <a:tc>
                  <a:txBody>
                    <a:bodyPr/>
                    <a:lstStyle/>
                    <a:p>
                      <a:pPr algn="l" fontAlgn="b"/>
                      <a:r>
                        <a:rPr lang="sv-SE" sz="1100" u="none" strike="noStrike">
                          <a:effectLst/>
                        </a:rPr>
                        <a:t>Teams Communications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47107170"/>
                  </a:ext>
                </a:extLst>
              </a:tr>
              <a:tr h="182880">
                <a:tc>
                  <a:txBody>
                    <a:bodyPr/>
                    <a:lstStyle/>
                    <a:p>
                      <a:pPr algn="l" fontAlgn="b"/>
                      <a:r>
                        <a:rPr lang="sv-SE" sz="1100" u="none" strike="noStrike">
                          <a:effectLst/>
                        </a:rPr>
                        <a:t>Teams Communications Support Engineer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9874384"/>
                  </a:ext>
                </a:extLst>
              </a:tr>
              <a:tr h="182880">
                <a:tc>
                  <a:txBody>
                    <a:bodyPr/>
                    <a:lstStyle/>
                    <a:p>
                      <a:pPr algn="l" fontAlgn="b"/>
                      <a:r>
                        <a:rPr lang="sv-SE" sz="1100" u="none" strike="noStrike">
                          <a:effectLst/>
                        </a:rPr>
                        <a:t>Teams Communications Support Specialist</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70837642"/>
                  </a:ext>
                </a:extLst>
              </a:tr>
              <a:tr h="182880">
                <a:tc>
                  <a:txBody>
                    <a:bodyPr/>
                    <a:lstStyle/>
                    <a:p>
                      <a:pPr algn="l" fontAlgn="b"/>
                      <a:r>
                        <a:rPr lang="sv-SE" sz="1100" u="none" strike="noStrike">
                          <a:effectLst/>
                        </a:rPr>
                        <a:t>Teams Service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39541558"/>
                  </a:ext>
                </a:extLst>
              </a:tr>
              <a:tr h="182880">
                <a:tc>
                  <a:txBody>
                    <a:bodyPr/>
                    <a:lstStyle/>
                    <a:p>
                      <a:pPr algn="l" fontAlgn="b"/>
                      <a:r>
                        <a:rPr lang="sv-SE" sz="1100" u="none" strike="noStrike">
                          <a:effectLst/>
                        </a:rPr>
                        <a:t>Message Center Privacy Reader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28649039"/>
                  </a:ext>
                </a:extLst>
              </a:tr>
              <a:tr h="182880">
                <a:tc>
                  <a:txBody>
                    <a:bodyPr/>
                    <a:lstStyle/>
                    <a:p>
                      <a:pPr algn="l" fontAlgn="b"/>
                      <a:r>
                        <a:rPr lang="sv-SE" sz="1100" u="none" strike="noStrike">
                          <a:effectLst/>
                        </a:rPr>
                        <a:t>B2C User Flow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81374772"/>
                  </a:ext>
                </a:extLst>
              </a:tr>
              <a:tr h="182880">
                <a:tc>
                  <a:txBody>
                    <a:bodyPr/>
                    <a:lstStyle/>
                    <a:p>
                      <a:pPr algn="l" fontAlgn="b"/>
                      <a:r>
                        <a:rPr lang="en-US" sz="1100" u="none" strike="noStrike">
                          <a:effectLst/>
                        </a:rPr>
                        <a:t>B2C User Flow Attribute Administrator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60321400"/>
                  </a:ext>
                </a:extLst>
              </a:tr>
              <a:tr h="182880">
                <a:tc>
                  <a:txBody>
                    <a:bodyPr/>
                    <a:lstStyle/>
                    <a:p>
                      <a:pPr algn="l" fontAlgn="b"/>
                      <a:r>
                        <a:rPr lang="sv-SE" sz="1100" u="none" strike="noStrike">
                          <a:effectLst/>
                        </a:rPr>
                        <a:t>B2C IEF Keyset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25183054"/>
                  </a:ext>
                </a:extLst>
              </a:tr>
              <a:tr h="182880">
                <a:tc>
                  <a:txBody>
                    <a:bodyPr/>
                    <a:lstStyle/>
                    <a:p>
                      <a:pPr algn="l" fontAlgn="b"/>
                      <a:r>
                        <a:rPr lang="sv-SE" sz="1100" u="none" strike="noStrike">
                          <a:effectLst/>
                        </a:rPr>
                        <a:t>B2C IEF Policy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63151161"/>
                  </a:ext>
                </a:extLst>
              </a:tr>
              <a:tr h="182880">
                <a:tc>
                  <a:txBody>
                    <a:bodyPr/>
                    <a:lstStyle/>
                    <a:p>
                      <a:pPr algn="l" fontAlgn="b"/>
                      <a:r>
                        <a:rPr lang="sv-SE" sz="1100" u="none" strike="noStrike">
                          <a:effectLst/>
                        </a:rPr>
                        <a:t>External Identity Provider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96199876"/>
                  </a:ext>
                </a:extLst>
              </a:tr>
              <a:tr h="182880">
                <a:tc>
                  <a:txBody>
                    <a:bodyPr/>
                    <a:lstStyle/>
                    <a:p>
                      <a:pPr algn="l" fontAlgn="b"/>
                      <a:r>
                        <a:rPr lang="sv-SE" sz="1100" u="none" strike="noStrike">
                          <a:effectLst/>
                        </a:rPr>
                        <a:t>Compliance Data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14801947"/>
                  </a:ext>
                </a:extLst>
              </a:tr>
              <a:tr h="182880">
                <a:tc>
                  <a:txBody>
                    <a:bodyPr/>
                    <a:lstStyle/>
                    <a:p>
                      <a:pPr algn="l" fontAlgn="b"/>
                      <a:r>
                        <a:rPr lang="sv-SE" sz="1100" u="none" strike="noStrike">
                          <a:effectLst/>
                        </a:rPr>
                        <a:t>Security Operator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97181992"/>
                  </a:ext>
                </a:extLst>
              </a:tr>
              <a:tr h="182880">
                <a:tc>
                  <a:txBody>
                    <a:bodyPr/>
                    <a:lstStyle/>
                    <a:p>
                      <a:pPr algn="l" fontAlgn="b"/>
                      <a:r>
                        <a:rPr lang="sv-SE" sz="1100" u="none" strike="noStrike">
                          <a:effectLst/>
                        </a:rPr>
                        <a:t>Kaizala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19813997"/>
                  </a:ext>
                </a:extLst>
              </a:tr>
              <a:tr h="182880">
                <a:tc>
                  <a:txBody>
                    <a:bodyPr/>
                    <a:lstStyle/>
                    <a:p>
                      <a:pPr algn="l" fontAlgn="b"/>
                      <a:r>
                        <a:rPr lang="sv-SE" sz="1100" u="none" strike="noStrike">
                          <a:effectLst/>
                        </a:rPr>
                        <a:t>Global Reader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481813"/>
                  </a:ext>
                </a:extLst>
              </a:tr>
              <a:tr h="182880">
                <a:tc>
                  <a:txBody>
                    <a:bodyPr/>
                    <a:lstStyle/>
                    <a:p>
                      <a:pPr algn="l" fontAlgn="b"/>
                      <a:r>
                        <a:rPr lang="sv-SE" sz="1100" u="none" strike="noStrike">
                          <a:effectLst/>
                        </a:rPr>
                        <a:t>Search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76486602"/>
                  </a:ext>
                </a:extLst>
              </a:tr>
              <a:tr h="182880">
                <a:tc>
                  <a:txBody>
                    <a:bodyPr/>
                    <a:lstStyle/>
                    <a:p>
                      <a:pPr algn="l" fontAlgn="b"/>
                      <a:r>
                        <a:rPr lang="sv-SE" sz="1100" u="none" strike="noStrike" dirty="0" err="1">
                          <a:effectLst/>
                        </a:rPr>
                        <a:t>Search</a:t>
                      </a:r>
                      <a:r>
                        <a:rPr lang="sv-SE" sz="1100" u="none" strike="noStrike" dirty="0">
                          <a:effectLst/>
                        </a:rPr>
                        <a:t> Editor</a:t>
                      </a:r>
                      <a:endParaRPr lang="sv-SE"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43260680"/>
                  </a:ext>
                </a:extLst>
              </a:tr>
            </a:tbl>
          </a:graphicData>
        </a:graphic>
      </p:graphicFrame>
      <p:graphicFrame>
        <p:nvGraphicFramePr>
          <p:cNvPr id="7" name="Table 6">
            <a:extLst>
              <a:ext uri="{FF2B5EF4-FFF2-40B4-BE49-F238E27FC236}">
                <a16:creationId xmlns:a16="http://schemas.microsoft.com/office/drawing/2014/main" id="{485AAA65-1E6C-4D3E-BC4D-976BAC8B7A0D}"/>
              </a:ext>
            </a:extLst>
          </p:cNvPr>
          <p:cNvGraphicFramePr>
            <a:graphicFrameLocks noGrp="1"/>
          </p:cNvGraphicFramePr>
          <p:nvPr>
            <p:extLst>
              <p:ext uri="{D42A27DB-BD31-4B8C-83A1-F6EECF244321}">
                <p14:modId xmlns:p14="http://schemas.microsoft.com/office/powerpoint/2010/main" val="1308540084"/>
              </p:ext>
            </p:extLst>
          </p:nvPr>
        </p:nvGraphicFramePr>
        <p:xfrm>
          <a:off x="8991604" y="2242422"/>
          <a:ext cx="2540000" cy="1097280"/>
        </p:xfrm>
        <a:graphic>
          <a:graphicData uri="http://schemas.openxmlformats.org/drawingml/2006/table">
            <a:tbl>
              <a:tblPr>
                <a:tableStyleId>{5C22544A-7EE6-4342-B048-85BDC9FD1C3A}</a:tableStyleId>
              </a:tblPr>
              <a:tblGrid>
                <a:gridCol w="2540000">
                  <a:extLst>
                    <a:ext uri="{9D8B030D-6E8A-4147-A177-3AD203B41FA5}">
                      <a16:colId xmlns:a16="http://schemas.microsoft.com/office/drawing/2014/main" val="2608445144"/>
                    </a:ext>
                  </a:extLst>
                </a:gridCol>
              </a:tblGrid>
              <a:tr h="182880">
                <a:tc>
                  <a:txBody>
                    <a:bodyPr/>
                    <a:lstStyle/>
                    <a:p>
                      <a:pPr algn="l" fontAlgn="b"/>
                      <a:r>
                        <a:rPr lang="sv-SE" sz="1100" u="none" strike="noStrike">
                          <a:effectLst/>
                        </a:rPr>
                        <a:t>Password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2673966"/>
                  </a:ext>
                </a:extLst>
              </a:tr>
              <a:tr h="182880">
                <a:tc>
                  <a:txBody>
                    <a:bodyPr/>
                    <a:lstStyle/>
                    <a:p>
                      <a:pPr algn="l" fontAlgn="b"/>
                      <a:r>
                        <a:rPr lang="sv-SE" sz="1100" u="none" strike="noStrike">
                          <a:effectLst/>
                        </a:rPr>
                        <a:t>Printer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1347686"/>
                  </a:ext>
                </a:extLst>
              </a:tr>
              <a:tr h="182880">
                <a:tc>
                  <a:txBody>
                    <a:bodyPr/>
                    <a:lstStyle/>
                    <a:p>
                      <a:pPr algn="l" fontAlgn="b"/>
                      <a:r>
                        <a:rPr lang="sv-SE" sz="1100" u="none" strike="noStrike">
                          <a:effectLst/>
                        </a:rPr>
                        <a:t>Printer Technician</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13926041"/>
                  </a:ext>
                </a:extLst>
              </a:tr>
              <a:tr h="182880">
                <a:tc>
                  <a:txBody>
                    <a:bodyPr/>
                    <a:lstStyle/>
                    <a:p>
                      <a:pPr algn="l" fontAlgn="b"/>
                      <a:r>
                        <a:rPr lang="sv-SE" sz="1100" u="none" strike="noStrike">
                          <a:effectLst/>
                        </a:rPr>
                        <a:t>Groups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4361106"/>
                  </a:ext>
                </a:extLst>
              </a:tr>
              <a:tr h="182880">
                <a:tc>
                  <a:txBody>
                    <a:bodyPr/>
                    <a:lstStyle/>
                    <a:p>
                      <a:pPr algn="l" fontAlgn="b"/>
                      <a:r>
                        <a:rPr lang="sv-SE" sz="1100" u="none" strike="noStrike">
                          <a:effectLst/>
                        </a:rPr>
                        <a:t>Azure DevOps Administrator</a:t>
                      </a:r>
                      <a:endParaRPr lang="sv-S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90407026"/>
                  </a:ext>
                </a:extLst>
              </a:tr>
              <a:tr h="182880">
                <a:tc>
                  <a:txBody>
                    <a:bodyPr/>
                    <a:lstStyle/>
                    <a:p>
                      <a:pPr algn="l" fontAlgn="b"/>
                      <a:r>
                        <a:rPr lang="sv-SE" sz="1100" u="none" strike="noStrike" dirty="0">
                          <a:effectLst/>
                        </a:rPr>
                        <a:t>Office </a:t>
                      </a:r>
                      <a:r>
                        <a:rPr lang="sv-SE" sz="1100" u="none" strike="noStrike" dirty="0" err="1">
                          <a:effectLst/>
                        </a:rPr>
                        <a:t>Apps</a:t>
                      </a:r>
                      <a:r>
                        <a:rPr lang="sv-SE" sz="1100" u="none" strike="noStrike" dirty="0">
                          <a:effectLst/>
                        </a:rPr>
                        <a:t> Administrator</a:t>
                      </a:r>
                      <a:endParaRPr lang="sv-SE"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86856150"/>
                  </a:ext>
                </a:extLst>
              </a:tr>
            </a:tbl>
          </a:graphicData>
        </a:graphic>
      </p:graphicFrame>
      <p:pic>
        <p:nvPicPr>
          <p:cNvPr id="9" name="Graphic 8" descr="Star">
            <a:extLst>
              <a:ext uri="{FF2B5EF4-FFF2-40B4-BE49-F238E27FC236}">
                <a16:creationId xmlns:a16="http://schemas.microsoft.com/office/drawing/2014/main" id="{F48E71AC-B5D2-4008-88E8-A0623C85EB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1484" y="1557953"/>
            <a:ext cx="132735" cy="132735"/>
          </a:xfrm>
          <a:prstGeom prst="rect">
            <a:avLst/>
          </a:prstGeom>
        </p:spPr>
      </p:pic>
      <p:pic>
        <p:nvPicPr>
          <p:cNvPr id="10" name="Graphic 9" descr="Star">
            <a:extLst>
              <a:ext uri="{FF2B5EF4-FFF2-40B4-BE49-F238E27FC236}">
                <a16:creationId xmlns:a16="http://schemas.microsoft.com/office/drawing/2014/main" id="{2EAF9357-6C58-44F1-8575-D0E4C6D41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3123" y="2447772"/>
            <a:ext cx="132735" cy="132735"/>
          </a:xfrm>
          <a:prstGeom prst="rect">
            <a:avLst/>
          </a:prstGeom>
        </p:spPr>
      </p:pic>
      <p:pic>
        <p:nvPicPr>
          <p:cNvPr id="11" name="Graphic 10" descr="Star">
            <a:extLst>
              <a:ext uri="{FF2B5EF4-FFF2-40B4-BE49-F238E27FC236}">
                <a16:creationId xmlns:a16="http://schemas.microsoft.com/office/drawing/2014/main" id="{8E90EC7B-FC19-46DE-932C-94F84B5CAB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87664" y="2988547"/>
            <a:ext cx="132735" cy="132735"/>
          </a:xfrm>
          <a:prstGeom prst="rect">
            <a:avLst/>
          </a:prstGeom>
        </p:spPr>
      </p:pic>
      <p:pic>
        <p:nvPicPr>
          <p:cNvPr id="12" name="Graphic 11" descr="Star">
            <a:extLst>
              <a:ext uri="{FF2B5EF4-FFF2-40B4-BE49-F238E27FC236}">
                <a16:creationId xmlns:a16="http://schemas.microsoft.com/office/drawing/2014/main" id="{4BC81524-10E0-48DD-B454-7E6FD56CF2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3122" y="3725966"/>
            <a:ext cx="132735" cy="132735"/>
          </a:xfrm>
          <a:prstGeom prst="rect">
            <a:avLst/>
          </a:prstGeom>
        </p:spPr>
      </p:pic>
      <p:pic>
        <p:nvPicPr>
          <p:cNvPr id="13" name="Graphic 12" descr="Star">
            <a:extLst>
              <a:ext uri="{FF2B5EF4-FFF2-40B4-BE49-F238E27FC236}">
                <a16:creationId xmlns:a16="http://schemas.microsoft.com/office/drawing/2014/main" id="{2F61F6DF-3AA4-44BC-83C2-8EB86BC7D1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5072" y="3913414"/>
            <a:ext cx="132735" cy="132735"/>
          </a:xfrm>
          <a:prstGeom prst="rect">
            <a:avLst/>
          </a:prstGeom>
        </p:spPr>
      </p:pic>
      <p:pic>
        <p:nvPicPr>
          <p:cNvPr id="14" name="Graphic 13" descr="Star">
            <a:extLst>
              <a:ext uri="{FF2B5EF4-FFF2-40B4-BE49-F238E27FC236}">
                <a16:creationId xmlns:a16="http://schemas.microsoft.com/office/drawing/2014/main" id="{5395B4B4-8ED9-43F5-A8DC-81EC46381C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3122" y="4082457"/>
            <a:ext cx="132735" cy="132735"/>
          </a:xfrm>
          <a:prstGeom prst="rect">
            <a:avLst/>
          </a:prstGeom>
        </p:spPr>
      </p:pic>
      <p:pic>
        <p:nvPicPr>
          <p:cNvPr id="15" name="Graphic 14" descr="Star">
            <a:extLst>
              <a:ext uri="{FF2B5EF4-FFF2-40B4-BE49-F238E27FC236}">
                <a16:creationId xmlns:a16="http://schemas.microsoft.com/office/drawing/2014/main" id="{250832E3-B7F2-4B4E-BAEE-C3D572CF3B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3121" y="4244688"/>
            <a:ext cx="132735" cy="132735"/>
          </a:xfrm>
          <a:prstGeom prst="rect">
            <a:avLst/>
          </a:prstGeom>
        </p:spPr>
      </p:pic>
      <p:pic>
        <p:nvPicPr>
          <p:cNvPr id="16" name="Graphic 15" descr="Star">
            <a:extLst>
              <a:ext uri="{FF2B5EF4-FFF2-40B4-BE49-F238E27FC236}">
                <a16:creationId xmlns:a16="http://schemas.microsoft.com/office/drawing/2014/main" id="{5083483B-D2FA-4334-B333-F82FF2669C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9488" y="4630675"/>
            <a:ext cx="132735" cy="132735"/>
          </a:xfrm>
          <a:prstGeom prst="rect">
            <a:avLst/>
          </a:prstGeom>
        </p:spPr>
      </p:pic>
      <p:pic>
        <p:nvPicPr>
          <p:cNvPr id="17" name="Graphic 16" descr="Star">
            <a:extLst>
              <a:ext uri="{FF2B5EF4-FFF2-40B4-BE49-F238E27FC236}">
                <a16:creationId xmlns:a16="http://schemas.microsoft.com/office/drawing/2014/main" id="{95B67531-5266-4604-BA2B-8ECD9FC576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1439" y="4465148"/>
            <a:ext cx="132735" cy="132735"/>
          </a:xfrm>
          <a:prstGeom prst="rect">
            <a:avLst/>
          </a:prstGeom>
        </p:spPr>
      </p:pic>
      <p:pic>
        <p:nvPicPr>
          <p:cNvPr id="18" name="Graphic 17" descr="Star">
            <a:extLst>
              <a:ext uri="{FF2B5EF4-FFF2-40B4-BE49-F238E27FC236}">
                <a16:creationId xmlns:a16="http://schemas.microsoft.com/office/drawing/2014/main" id="{CCA3D359-28B0-491B-A997-4D585B075F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87381" y="5190972"/>
            <a:ext cx="132735" cy="132735"/>
          </a:xfrm>
          <a:prstGeom prst="rect">
            <a:avLst/>
          </a:prstGeom>
        </p:spPr>
      </p:pic>
      <p:pic>
        <p:nvPicPr>
          <p:cNvPr id="19" name="Graphic 18" descr="Star">
            <a:extLst>
              <a:ext uri="{FF2B5EF4-FFF2-40B4-BE49-F238E27FC236}">
                <a16:creationId xmlns:a16="http://schemas.microsoft.com/office/drawing/2014/main" id="{1CA3188C-0DBE-480C-A476-E573B50B3A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3802" y="5004159"/>
            <a:ext cx="132735" cy="132735"/>
          </a:xfrm>
          <a:prstGeom prst="rect">
            <a:avLst/>
          </a:prstGeom>
        </p:spPr>
      </p:pic>
      <p:pic>
        <p:nvPicPr>
          <p:cNvPr id="20" name="Graphic 19" descr="Star">
            <a:extLst>
              <a:ext uri="{FF2B5EF4-FFF2-40B4-BE49-F238E27FC236}">
                <a16:creationId xmlns:a16="http://schemas.microsoft.com/office/drawing/2014/main" id="{1D8F7660-55AB-4E43-8950-65D9DEA8D7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9488" y="3547721"/>
            <a:ext cx="132735" cy="132735"/>
          </a:xfrm>
          <a:prstGeom prst="rect">
            <a:avLst/>
          </a:prstGeom>
        </p:spPr>
      </p:pic>
      <p:pic>
        <p:nvPicPr>
          <p:cNvPr id="21" name="Graphic 20" descr="Star">
            <a:extLst>
              <a:ext uri="{FF2B5EF4-FFF2-40B4-BE49-F238E27FC236}">
                <a16:creationId xmlns:a16="http://schemas.microsoft.com/office/drawing/2014/main" id="{1402A294-2DB5-447A-9AA1-28CBB6F71F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02530" y="2262086"/>
            <a:ext cx="132735" cy="132735"/>
          </a:xfrm>
          <a:prstGeom prst="rect">
            <a:avLst/>
          </a:prstGeom>
        </p:spPr>
      </p:pic>
      <p:pic>
        <p:nvPicPr>
          <p:cNvPr id="22" name="Graphic 21" descr="Star">
            <a:extLst>
              <a:ext uri="{FF2B5EF4-FFF2-40B4-BE49-F238E27FC236}">
                <a16:creationId xmlns:a16="http://schemas.microsoft.com/office/drawing/2014/main" id="{ABF01751-BE1C-4B06-A2F3-818468C92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1439" y="2658327"/>
            <a:ext cx="132735" cy="132735"/>
          </a:xfrm>
          <a:prstGeom prst="rect">
            <a:avLst/>
          </a:prstGeom>
        </p:spPr>
      </p:pic>
      <p:pic>
        <p:nvPicPr>
          <p:cNvPr id="23" name="Graphic 22" descr="Star">
            <a:extLst>
              <a:ext uri="{FF2B5EF4-FFF2-40B4-BE49-F238E27FC236}">
                <a16:creationId xmlns:a16="http://schemas.microsoft.com/office/drawing/2014/main" id="{D0EA96FA-9BBF-44FC-85C5-DCCC625AD0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9780" y="4829074"/>
            <a:ext cx="132735" cy="132735"/>
          </a:xfrm>
          <a:prstGeom prst="rect">
            <a:avLst/>
          </a:prstGeom>
        </p:spPr>
      </p:pic>
      <p:pic>
        <p:nvPicPr>
          <p:cNvPr id="24" name="Graphic 23" descr="Star">
            <a:extLst>
              <a:ext uri="{FF2B5EF4-FFF2-40B4-BE49-F238E27FC236}">
                <a16:creationId xmlns:a16="http://schemas.microsoft.com/office/drawing/2014/main" id="{7E2F9055-A9DC-47BE-A924-126AB9F6B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3802" y="5360650"/>
            <a:ext cx="132735" cy="132735"/>
          </a:xfrm>
          <a:prstGeom prst="rect">
            <a:avLst/>
          </a:prstGeom>
        </p:spPr>
      </p:pic>
      <p:pic>
        <p:nvPicPr>
          <p:cNvPr id="25" name="Graphic 24" descr="Star">
            <a:extLst>
              <a:ext uri="{FF2B5EF4-FFF2-40B4-BE49-F238E27FC236}">
                <a16:creationId xmlns:a16="http://schemas.microsoft.com/office/drawing/2014/main" id="{9E1567A3-7FB0-4864-A0F1-7C82E62BA1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1013" y="5554911"/>
            <a:ext cx="132735" cy="132735"/>
          </a:xfrm>
          <a:prstGeom prst="rect">
            <a:avLst/>
          </a:prstGeom>
        </p:spPr>
      </p:pic>
    </p:spTree>
    <p:extLst>
      <p:ext uri="{BB962C8B-B14F-4D97-AF65-F5344CB8AC3E}">
        <p14:creationId xmlns:p14="http://schemas.microsoft.com/office/powerpoint/2010/main" val="2364276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844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563A2-00C5-46B9-9C7C-CD11E9839433}"/>
              </a:ext>
            </a:extLst>
          </p:cNvPr>
          <p:cNvSpPr>
            <a:spLocks noGrp="1"/>
          </p:cNvSpPr>
          <p:nvPr>
            <p:ph type="title"/>
          </p:nvPr>
        </p:nvSpPr>
        <p:spPr>
          <a:xfrm>
            <a:off x="838200" y="171162"/>
            <a:ext cx="2840182" cy="2371148"/>
          </a:xfrm>
        </p:spPr>
        <p:txBody>
          <a:bodyPr>
            <a:normAutofit/>
          </a:bodyPr>
          <a:lstStyle/>
          <a:p>
            <a:r>
              <a:rPr lang="sv-SE" sz="3200">
                <a:solidFill>
                  <a:srgbClr val="FFFFFF"/>
                </a:solidFill>
              </a:rPr>
              <a:t>Roles do not span services default</a:t>
            </a:r>
          </a:p>
        </p:txBody>
      </p:sp>
      <p:pic>
        <p:nvPicPr>
          <p:cNvPr id="3" name="Picture 2" descr="A close up of a logo&#10;&#10;Description automatically generated">
            <a:extLst>
              <a:ext uri="{FF2B5EF4-FFF2-40B4-BE49-F238E27FC236}">
                <a16:creationId xmlns:a16="http://schemas.microsoft.com/office/drawing/2014/main" id="{6798088C-2390-4DEC-9026-FC04BFB94309}"/>
              </a:ext>
            </a:extLst>
          </p:cNvPr>
          <p:cNvPicPr>
            <a:picLocks noChangeAspect="1"/>
          </p:cNvPicPr>
          <p:nvPr/>
        </p:nvPicPr>
        <p:blipFill>
          <a:blip r:embed="rId3"/>
          <a:stretch>
            <a:fillRect/>
          </a:stretch>
        </p:blipFill>
        <p:spPr>
          <a:xfrm>
            <a:off x="745877" y="3744161"/>
            <a:ext cx="3024828" cy="2549498"/>
          </a:xfrm>
          <a:prstGeom prst="rect">
            <a:avLst/>
          </a:prstGeom>
        </p:spPr>
      </p:pic>
      <p:pic>
        <p:nvPicPr>
          <p:cNvPr id="6" name="Picture 5">
            <a:extLst>
              <a:ext uri="{FF2B5EF4-FFF2-40B4-BE49-F238E27FC236}">
                <a16:creationId xmlns:a16="http://schemas.microsoft.com/office/drawing/2014/main" id="{AEF79288-0281-463B-8E2A-117F24F55C55}"/>
              </a:ext>
            </a:extLst>
          </p:cNvPr>
          <p:cNvPicPr>
            <a:picLocks noChangeAspect="1"/>
          </p:cNvPicPr>
          <p:nvPr/>
        </p:nvPicPr>
        <p:blipFill>
          <a:blip r:embed="rId4"/>
          <a:stretch>
            <a:fillRect/>
          </a:stretch>
        </p:blipFill>
        <p:spPr>
          <a:xfrm>
            <a:off x="4264231" y="576775"/>
            <a:ext cx="7740699" cy="5350614"/>
          </a:xfrm>
          <a:prstGeom prst="rect">
            <a:avLst/>
          </a:prstGeom>
        </p:spPr>
      </p:pic>
    </p:spTree>
    <p:extLst>
      <p:ext uri="{BB962C8B-B14F-4D97-AF65-F5344CB8AC3E}">
        <p14:creationId xmlns:p14="http://schemas.microsoft.com/office/powerpoint/2010/main" val="712263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87CC-A399-42D7-95D0-05D91D33C2D9}"/>
              </a:ext>
            </a:extLst>
          </p:cNvPr>
          <p:cNvSpPr>
            <a:spLocks noGrp="1"/>
          </p:cNvSpPr>
          <p:nvPr>
            <p:ph type="title"/>
          </p:nvPr>
        </p:nvSpPr>
        <p:spPr/>
        <p:txBody>
          <a:bodyPr/>
          <a:lstStyle/>
          <a:p>
            <a:r>
              <a:rPr lang="en-US" dirty="0">
                <a:cs typeface="Calibri Light"/>
              </a:rPr>
              <a:t>Links</a:t>
            </a:r>
            <a:endParaRPr lang="en-US" dirty="0"/>
          </a:p>
        </p:txBody>
      </p:sp>
      <p:sp>
        <p:nvSpPr>
          <p:cNvPr id="3" name="TextBox 2">
            <a:extLst>
              <a:ext uri="{FF2B5EF4-FFF2-40B4-BE49-F238E27FC236}">
                <a16:creationId xmlns:a16="http://schemas.microsoft.com/office/drawing/2014/main" id="{E888177E-C48E-4688-AAE9-3F3279C3C136}"/>
              </a:ext>
            </a:extLst>
          </p:cNvPr>
          <p:cNvSpPr txBox="1"/>
          <p:nvPr/>
        </p:nvSpPr>
        <p:spPr>
          <a:xfrm>
            <a:off x="840954" y="1639677"/>
            <a:ext cx="92615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https://docs.microsoft.com/en-us/azure/role-based-access-control/troubleshooting</a:t>
            </a:r>
          </a:p>
          <a:p>
            <a:r>
              <a:rPr lang="en-US" dirty="0">
                <a:ea typeface="+mn-lt"/>
                <a:cs typeface="+mn-lt"/>
                <a:hlinkClick r:id="rId4"/>
              </a:rPr>
              <a:t>https://docs.microsoft.com/en-us/azure/role-based-access-control/deny-assignments</a:t>
            </a:r>
            <a:endParaRPr lang="en-US"/>
          </a:p>
        </p:txBody>
      </p:sp>
    </p:spTree>
    <p:extLst>
      <p:ext uri="{BB962C8B-B14F-4D97-AF65-F5344CB8AC3E}">
        <p14:creationId xmlns:p14="http://schemas.microsoft.com/office/powerpoint/2010/main" val="409933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9DC8C4C-5BA2-4588-B590-CB4271E7DDE4}"/>
              </a:ext>
            </a:extLst>
          </p:cNvPr>
          <p:cNvSpPr>
            <a:spLocks noGrp="1"/>
          </p:cNvSpPr>
          <p:nvPr>
            <p:ph type="title"/>
          </p:nvPr>
        </p:nvSpPr>
        <p:spPr>
          <a:xfrm>
            <a:off x="527538" y="4756638"/>
            <a:ext cx="11139854" cy="930447"/>
          </a:xfrm>
        </p:spPr>
        <p:txBody>
          <a:bodyPr vert="horz" lIns="91440" tIns="45720" rIns="91440" bIns="45720" rtlCol="0" anchor="b">
            <a:noAutofit/>
          </a:bodyPr>
          <a:lstStyle/>
          <a:p>
            <a:pPr algn="ctr"/>
            <a:r>
              <a:rPr lang="en-US" sz="3600" kern="1200" dirty="0">
                <a:solidFill>
                  <a:srgbClr val="FFFFFF"/>
                </a:solidFill>
                <a:latin typeface="+mj-lt"/>
                <a:ea typeface="+mj-ea"/>
                <a:cs typeface="+mj-cs"/>
              </a:rPr>
              <a:t>Sorry for the shameless plug, Thanks for Listening</a:t>
            </a:r>
          </a:p>
        </p:txBody>
      </p:sp>
      <p:pic>
        <p:nvPicPr>
          <p:cNvPr id="10" name="Graphic 9">
            <a:extLst>
              <a:ext uri="{FF2B5EF4-FFF2-40B4-BE49-F238E27FC236}">
                <a16:creationId xmlns:a16="http://schemas.microsoft.com/office/drawing/2014/main" id="{A7C9C410-3F23-4BF6-A268-0CD20F5949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5798" y="3138577"/>
            <a:ext cx="1133543" cy="1133543"/>
          </a:xfrm>
          <a:prstGeom prst="rect">
            <a:avLst/>
          </a:prstGeom>
        </p:spPr>
      </p:pic>
      <p:pic>
        <p:nvPicPr>
          <p:cNvPr id="5" name="Picture 4" descr="A person wearing glasses and smiling at the camera&#10;&#10;Description automatically generated">
            <a:extLst>
              <a:ext uri="{FF2B5EF4-FFF2-40B4-BE49-F238E27FC236}">
                <a16:creationId xmlns:a16="http://schemas.microsoft.com/office/drawing/2014/main" id="{51AC0606-06C7-4464-8BBA-7F9184666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5669" y="733128"/>
            <a:ext cx="3813803" cy="2145264"/>
          </a:xfrm>
          <a:prstGeom prst="rect">
            <a:avLst/>
          </a:prstGeom>
        </p:spPr>
      </p:pic>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36CB27-7AF2-4EDA-A0C6-DBC5D815F5F2}"/>
              </a:ext>
            </a:extLst>
          </p:cNvPr>
          <p:cNvSpPr txBox="1"/>
          <p:nvPr/>
        </p:nvSpPr>
        <p:spPr>
          <a:xfrm>
            <a:off x="7879471" y="2922889"/>
            <a:ext cx="2506199" cy="461665"/>
          </a:xfrm>
          <a:prstGeom prst="rect">
            <a:avLst/>
          </a:prstGeom>
          <a:noFill/>
        </p:spPr>
        <p:txBody>
          <a:bodyPr wrap="none" rtlCol="0">
            <a:spAutoFit/>
          </a:bodyPr>
          <a:lstStyle/>
          <a:p>
            <a:pPr algn="ctr"/>
            <a:r>
              <a:rPr lang="sv-SE" sz="2400" dirty="0"/>
              <a:t>mats@warnolf.net</a:t>
            </a:r>
          </a:p>
        </p:txBody>
      </p:sp>
      <p:pic>
        <p:nvPicPr>
          <p:cNvPr id="24" name="Picture 23" descr="A person standing in front of a computer&#10;&#10;Description automatically generated">
            <a:extLst>
              <a:ext uri="{FF2B5EF4-FFF2-40B4-BE49-F238E27FC236}">
                <a16:creationId xmlns:a16="http://schemas.microsoft.com/office/drawing/2014/main" id="{54650214-67AC-4457-AA0D-6B58BBFB4F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9675" y="724728"/>
            <a:ext cx="3292800" cy="3292800"/>
          </a:xfrm>
          <a:prstGeom prst="rect">
            <a:avLst/>
          </a:prstGeom>
        </p:spPr>
      </p:pic>
    </p:spTree>
    <p:extLst>
      <p:ext uri="{BB962C8B-B14F-4D97-AF65-F5344CB8AC3E}">
        <p14:creationId xmlns:p14="http://schemas.microsoft.com/office/powerpoint/2010/main" val="751014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E8F850-9789-43A1-9711-E8AAA4A5279E}"/>
              </a:ext>
            </a:extLst>
          </p:cNvPr>
          <p:cNvSpPr/>
          <p:nvPr/>
        </p:nvSpPr>
        <p:spPr>
          <a:xfrm>
            <a:off x="0" y="0"/>
            <a:ext cx="4965895" cy="6858000"/>
          </a:xfrm>
          <a:prstGeom prst="rect">
            <a:avLst/>
          </a:prstGeom>
          <a:solidFill>
            <a:srgbClr val="96B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itle 1">
            <a:extLst>
              <a:ext uri="{FF2B5EF4-FFF2-40B4-BE49-F238E27FC236}">
                <a16:creationId xmlns:a16="http://schemas.microsoft.com/office/drawing/2014/main" id="{AF8CF95E-F9BC-4FC1-86D9-EA7CF480BE3C}"/>
              </a:ext>
            </a:extLst>
          </p:cNvPr>
          <p:cNvSpPr>
            <a:spLocks noGrp="1"/>
          </p:cNvSpPr>
          <p:nvPr>
            <p:ph type="title"/>
          </p:nvPr>
        </p:nvSpPr>
        <p:spPr/>
        <p:txBody>
          <a:bodyPr/>
          <a:lstStyle/>
          <a:p>
            <a:r>
              <a:rPr lang="sv-SE" dirty="0">
                <a:solidFill>
                  <a:srgbClr val="294653"/>
                </a:solidFill>
              </a:rPr>
              <a:t>Security Triad</a:t>
            </a:r>
          </a:p>
        </p:txBody>
      </p:sp>
      <p:sp>
        <p:nvSpPr>
          <p:cNvPr id="3" name="Content Placeholder 2">
            <a:extLst>
              <a:ext uri="{FF2B5EF4-FFF2-40B4-BE49-F238E27FC236}">
                <a16:creationId xmlns:a16="http://schemas.microsoft.com/office/drawing/2014/main" id="{8BADCA08-5C03-4AF9-8B5A-9C06B79F819D}"/>
              </a:ext>
            </a:extLst>
          </p:cNvPr>
          <p:cNvSpPr>
            <a:spLocks noGrp="1"/>
          </p:cNvSpPr>
          <p:nvPr>
            <p:ph idx="1"/>
          </p:nvPr>
        </p:nvSpPr>
        <p:spPr>
          <a:xfrm>
            <a:off x="838200" y="1825625"/>
            <a:ext cx="3523211" cy="4351338"/>
          </a:xfrm>
        </p:spPr>
        <p:txBody>
          <a:bodyPr/>
          <a:lstStyle/>
          <a:p>
            <a:r>
              <a:rPr lang="sv-SE" dirty="0">
                <a:solidFill>
                  <a:srgbClr val="294653"/>
                </a:solidFill>
              </a:rPr>
              <a:t>Confidentiality</a:t>
            </a:r>
          </a:p>
          <a:p>
            <a:r>
              <a:rPr lang="sv-SE" dirty="0">
                <a:solidFill>
                  <a:srgbClr val="294653"/>
                </a:solidFill>
              </a:rPr>
              <a:t>Integrity</a:t>
            </a:r>
          </a:p>
          <a:p>
            <a:r>
              <a:rPr lang="sv-SE" dirty="0">
                <a:solidFill>
                  <a:srgbClr val="294653"/>
                </a:solidFill>
              </a:rPr>
              <a:t>Availability</a:t>
            </a:r>
          </a:p>
        </p:txBody>
      </p:sp>
      <p:pic>
        <p:nvPicPr>
          <p:cNvPr id="1026" name="Picture 2">
            <a:extLst>
              <a:ext uri="{FF2B5EF4-FFF2-40B4-BE49-F238E27FC236}">
                <a16:creationId xmlns:a16="http://schemas.microsoft.com/office/drawing/2014/main" id="{FB02FC35-24C3-4751-A74D-14E9C31D5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237" y="-116058"/>
            <a:ext cx="6989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400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36FD-985F-416A-9D2E-78F523BE055A}"/>
              </a:ext>
            </a:extLst>
          </p:cNvPr>
          <p:cNvSpPr>
            <a:spLocks noGrp="1"/>
          </p:cNvSpPr>
          <p:nvPr>
            <p:ph type="title"/>
          </p:nvPr>
        </p:nvSpPr>
        <p:spPr>
          <a:xfrm>
            <a:off x="838200" y="365125"/>
            <a:ext cx="10515600" cy="1325563"/>
          </a:xfrm>
          <a:prstGeom prst="rect">
            <a:avLst/>
          </a:prstGeom>
        </p:spPr>
        <p:txBody>
          <a:bodyPr anchor="ctr">
            <a:normAutofit/>
          </a:bodyPr>
          <a:lstStyle/>
          <a:p>
            <a:r>
              <a:rPr lang="en-US" dirty="0"/>
              <a:t>Access Control </a:t>
            </a:r>
            <a:r>
              <a:rPr lang="sv-SE" dirty="0"/>
              <a:t>in</a:t>
            </a:r>
            <a:r>
              <a:rPr lang="en-US" dirty="0"/>
              <a:t> history</a:t>
            </a:r>
            <a:endParaRPr lang="sv-SE" dirty="0"/>
          </a:p>
        </p:txBody>
      </p:sp>
      <p:graphicFrame>
        <p:nvGraphicFramePr>
          <p:cNvPr id="7" name="Content Placeholder 2">
            <a:extLst>
              <a:ext uri="{FF2B5EF4-FFF2-40B4-BE49-F238E27FC236}">
                <a16:creationId xmlns:a16="http://schemas.microsoft.com/office/drawing/2014/main" id="{6F35D3CA-025E-46A1-BF57-9925BBDFD751}"/>
              </a:ext>
            </a:extLst>
          </p:cNvPr>
          <p:cNvGraphicFramePr>
            <a:graphicFrameLocks noGrp="1"/>
          </p:cNvGraphicFramePr>
          <p:nvPr>
            <p:ph idx="1"/>
            <p:extLst>
              <p:ext uri="{D42A27DB-BD31-4B8C-83A1-F6EECF244321}">
                <p14:modId xmlns:p14="http://schemas.microsoft.com/office/powerpoint/2010/main" val="36835690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5603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1B49-89E1-44AE-A5B3-1E3FF064DBDC}"/>
              </a:ext>
            </a:extLst>
          </p:cNvPr>
          <p:cNvSpPr>
            <a:spLocks noGrp="1"/>
          </p:cNvSpPr>
          <p:nvPr>
            <p:ph type="title"/>
          </p:nvPr>
        </p:nvSpPr>
        <p:spPr/>
        <p:txBody>
          <a:bodyPr/>
          <a:lstStyle/>
          <a:p>
            <a:r>
              <a:rPr lang="sv-SE" dirty="0"/>
              <a:t>Models of Mandatory Access Control</a:t>
            </a:r>
          </a:p>
        </p:txBody>
      </p:sp>
      <p:sp>
        <p:nvSpPr>
          <p:cNvPr id="3" name="Content Placeholder 2">
            <a:extLst>
              <a:ext uri="{FF2B5EF4-FFF2-40B4-BE49-F238E27FC236}">
                <a16:creationId xmlns:a16="http://schemas.microsoft.com/office/drawing/2014/main" id="{7E43F552-A2D2-40B2-9581-FE9B1F77E55C}"/>
              </a:ext>
            </a:extLst>
          </p:cNvPr>
          <p:cNvSpPr>
            <a:spLocks noGrp="1"/>
          </p:cNvSpPr>
          <p:nvPr>
            <p:ph idx="1"/>
          </p:nvPr>
        </p:nvSpPr>
        <p:spPr/>
        <p:txBody>
          <a:bodyPr/>
          <a:lstStyle/>
          <a:p>
            <a:r>
              <a:rPr lang="sv-SE" dirty="0"/>
              <a:t>Bell-LaPadula</a:t>
            </a:r>
          </a:p>
          <a:p>
            <a:r>
              <a:rPr lang="sv-SE" dirty="0"/>
              <a:t>Biba</a:t>
            </a:r>
          </a:p>
          <a:p>
            <a:r>
              <a:rPr lang="sv-SE" dirty="0"/>
              <a:t>Clark-Wilson</a:t>
            </a:r>
          </a:p>
          <a:p>
            <a:r>
              <a:rPr lang="sv-SE" dirty="0"/>
              <a:t>Brewer and Nash</a:t>
            </a:r>
          </a:p>
          <a:p>
            <a:r>
              <a:rPr lang="sv-SE" dirty="0"/>
              <a:t>Et al.</a:t>
            </a:r>
          </a:p>
        </p:txBody>
      </p:sp>
      <p:grpSp>
        <p:nvGrpSpPr>
          <p:cNvPr id="8" name="Group 7">
            <a:extLst>
              <a:ext uri="{FF2B5EF4-FFF2-40B4-BE49-F238E27FC236}">
                <a16:creationId xmlns:a16="http://schemas.microsoft.com/office/drawing/2014/main" id="{5B195DD6-9253-4165-8D4D-E50B0ADE2C39}"/>
              </a:ext>
            </a:extLst>
          </p:cNvPr>
          <p:cNvGrpSpPr/>
          <p:nvPr/>
        </p:nvGrpSpPr>
        <p:grpSpPr>
          <a:xfrm>
            <a:off x="10752512" y="498763"/>
            <a:ext cx="881248" cy="881248"/>
            <a:chOff x="5152406" y="2485406"/>
            <a:chExt cx="1887187" cy="1887187"/>
          </a:xfrm>
        </p:grpSpPr>
        <p:sp>
          <p:nvSpPr>
            <p:cNvPr id="6" name="Oval 5">
              <a:extLst>
                <a:ext uri="{FF2B5EF4-FFF2-40B4-BE49-F238E27FC236}">
                  <a16:creationId xmlns:a16="http://schemas.microsoft.com/office/drawing/2014/main" id="{C21190F5-1130-4110-8173-50AC584D5EEC}"/>
                </a:ext>
              </a:extLst>
            </p:cNvPr>
            <p:cNvSpPr/>
            <p:nvPr/>
          </p:nvSpPr>
          <p:spPr>
            <a:xfrm>
              <a:off x="5152406" y="2485406"/>
              <a:ext cx="1887187" cy="1887187"/>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7" name="Rectangle 6" descr="Tag">
              <a:extLst>
                <a:ext uri="{FF2B5EF4-FFF2-40B4-BE49-F238E27FC236}">
                  <a16:creationId xmlns:a16="http://schemas.microsoft.com/office/drawing/2014/main" id="{E22060BB-0683-4F71-BBC4-385C2B7A5207}"/>
                </a:ext>
              </a:extLst>
            </p:cNvPr>
            <p:cNvSpPr/>
            <p:nvPr/>
          </p:nvSpPr>
          <p:spPr>
            <a:xfrm>
              <a:off x="5554593" y="2887594"/>
              <a:ext cx="1082812" cy="1082812"/>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spTree>
    <p:extLst>
      <p:ext uri="{BB962C8B-B14F-4D97-AF65-F5344CB8AC3E}">
        <p14:creationId xmlns:p14="http://schemas.microsoft.com/office/powerpoint/2010/main" val="1050771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E7A3A97-D39C-4271-BF1A-1208015CED21}"/>
              </a:ext>
            </a:extLst>
          </p:cNvPr>
          <p:cNvSpPr/>
          <p:nvPr/>
        </p:nvSpPr>
        <p:spPr>
          <a:xfrm>
            <a:off x="782918" y="1528899"/>
            <a:ext cx="3920564" cy="5182683"/>
          </a:xfrm>
          <a:prstGeom prst="rect">
            <a:avLst/>
          </a:prstGeom>
          <a:solidFill>
            <a:srgbClr val="96B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Rectangle 41">
            <a:extLst>
              <a:ext uri="{FF2B5EF4-FFF2-40B4-BE49-F238E27FC236}">
                <a16:creationId xmlns:a16="http://schemas.microsoft.com/office/drawing/2014/main" id="{6570C51F-00E8-4622-BEF2-6319C9F34A0C}"/>
              </a:ext>
            </a:extLst>
          </p:cNvPr>
          <p:cNvSpPr/>
          <p:nvPr/>
        </p:nvSpPr>
        <p:spPr>
          <a:xfrm>
            <a:off x="6705664" y="1528898"/>
            <a:ext cx="3920564" cy="5182683"/>
          </a:xfrm>
          <a:prstGeom prst="rect">
            <a:avLst/>
          </a:prstGeom>
          <a:solidFill>
            <a:srgbClr val="5E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itle 1">
            <a:extLst>
              <a:ext uri="{FF2B5EF4-FFF2-40B4-BE49-F238E27FC236}">
                <a16:creationId xmlns:a16="http://schemas.microsoft.com/office/drawing/2014/main" id="{8E58B540-B384-4B66-8768-3A46A7170D78}"/>
              </a:ext>
            </a:extLst>
          </p:cNvPr>
          <p:cNvSpPr>
            <a:spLocks noGrp="1"/>
          </p:cNvSpPr>
          <p:nvPr>
            <p:ph type="title"/>
          </p:nvPr>
        </p:nvSpPr>
        <p:spPr/>
        <p:txBody>
          <a:bodyPr/>
          <a:lstStyle/>
          <a:p>
            <a:r>
              <a:rPr lang="sv-SE" dirty="0"/>
              <a:t>Comparison</a:t>
            </a:r>
          </a:p>
        </p:txBody>
      </p:sp>
      <p:sp>
        <p:nvSpPr>
          <p:cNvPr id="3" name="Text Placeholder 2">
            <a:extLst>
              <a:ext uri="{FF2B5EF4-FFF2-40B4-BE49-F238E27FC236}">
                <a16:creationId xmlns:a16="http://schemas.microsoft.com/office/drawing/2014/main" id="{C242ACA6-418B-4380-B4C3-3FAF9AE677E1}"/>
              </a:ext>
            </a:extLst>
          </p:cNvPr>
          <p:cNvSpPr>
            <a:spLocks noGrp="1"/>
          </p:cNvSpPr>
          <p:nvPr>
            <p:ph type="body" idx="1"/>
          </p:nvPr>
        </p:nvSpPr>
        <p:spPr>
          <a:xfrm>
            <a:off x="899553" y="1182679"/>
            <a:ext cx="5157787" cy="823912"/>
          </a:xfrm>
        </p:spPr>
        <p:txBody>
          <a:bodyPr/>
          <a:lstStyle/>
          <a:p>
            <a:r>
              <a:rPr lang="sv-SE" dirty="0"/>
              <a:t>Bell-LaPadula</a:t>
            </a:r>
          </a:p>
        </p:txBody>
      </p:sp>
      <p:graphicFrame>
        <p:nvGraphicFramePr>
          <p:cNvPr id="7" name="Content Placeholder 6">
            <a:extLst>
              <a:ext uri="{FF2B5EF4-FFF2-40B4-BE49-F238E27FC236}">
                <a16:creationId xmlns:a16="http://schemas.microsoft.com/office/drawing/2014/main" id="{9EDFAD57-207A-4796-8E20-5544B2BF2575}"/>
              </a:ext>
            </a:extLst>
          </p:cNvPr>
          <p:cNvGraphicFramePr>
            <a:graphicFrameLocks noGrp="1"/>
          </p:cNvGraphicFramePr>
          <p:nvPr>
            <p:ph sz="half" idx="2"/>
            <p:extLst>
              <p:ext uri="{D42A27DB-BD31-4B8C-83A1-F6EECF244321}">
                <p14:modId xmlns:p14="http://schemas.microsoft.com/office/powerpoint/2010/main" val="1873115628"/>
              </p:ext>
            </p:extLst>
          </p:nvPr>
        </p:nvGraphicFramePr>
        <p:xfrm>
          <a:off x="140324" y="1785178"/>
          <a:ext cx="5157787" cy="4498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8AC71F10-ECEB-419E-8DAF-12BA0BF4F6F6}"/>
              </a:ext>
            </a:extLst>
          </p:cNvPr>
          <p:cNvSpPr>
            <a:spLocks noGrp="1"/>
          </p:cNvSpPr>
          <p:nvPr>
            <p:ph type="body" sz="quarter" idx="3"/>
          </p:nvPr>
        </p:nvSpPr>
        <p:spPr>
          <a:xfrm>
            <a:off x="6759766" y="1192204"/>
            <a:ext cx="5183188" cy="823912"/>
          </a:xfrm>
        </p:spPr>
        <p:txBody>
          <a:bodyPr/>
          <a:lstStyle/>
          <a:p>
            <a:r>
              <a:rPr lang="sv-SE" dirty="0"/>
              <a:t>Biba</a:t>
            </a:r>
          </a:p>
        </p:txBody>
      </p:sp>
      <p:graphicFrame>
        <p:nvGraphicFramePr>
          <p:cNvPr id="21" name="Content Placeholder 20">
            <a:extLst>
              <a:ext uri="{FF2B5EF4-FFF2-40B4-BE49-F238E27FC236}">
                <a16:creationId xmlns:a16="http://schemas.microsoft.com/office/drawing/2014/main" id="{258164D3-B060-45C5-84FC-8A04BF718148}"/>
              </a:ext>
            </a:extLst>
          </p:cNvPr>
          <p:cNvGraphicFramePr>
            <a:graphicFrameLocks noGrp="1"/>
          </p:cNvGraphicFramePr>
          <p:nvPr>
            <p:ph sz="quarter" idx="4"/>
            <p:extLst>
              <p:ext uri="{D42A27DB-BD31-4B8C-83A1-F6EECF244321}">
                <p14:modId xmlns:p14="http://schemas.microsoft.com/office/powerpoint/2010/main" val="4118405894"/>
              </p:ext>
            </p:extLst>
          </p:nvPr>
        </p:nvGraphicFramePr>
        <p:xfrm>
          <a:off x="6057340" y="1887268"/>
          <a:ext cx="5183188" cy="3684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3" name="Group 12">
            <a:extLst>
              <a:ext uri="{FF2B5EF4-FFF2-40B4-BE49-F238E27FC236}">
                <a16:creationId xmlns:a16="http://schemas.microsoft.com/office/drawing/2014/main" id="{4536DDBC-A80E-45CF-8B19-E2EEBBA2D894}"/>
              </a:ext>
            </a:extLst>
          </p:cNvPr>
          <p:cNvGrpSpPr/>
          <p:nvPr/>
        </p:nvGrpSpPr>
        <p:grpSpPr>
          <a:xfrm>
            <a:off x="4150753" y="2197281"/>
            <a:ext cx="369332" cy="3782620"/>
            <a:chOff x="4850217" y="2706849"/>
            <a:chExt cx="369332" cy="3782620"/>
          </a:xfrm>
        </p:grpSpPr>
        <p:sp>
          <p:nvSpPr>
            <p:cNvPr id="8" name="TextBox 7">
              <a:extLst>
                <a:ext uri="{FF2B5EF4-FFF2-40B4-BE49-F238E27FC236}">
                  <a16:creationId xmlns:a16="http://schemas.microsoft.com/office/drawing/2014/main" id="{74A52FBA-58A2-4EF7-B7FF-6DCA21984AB4}"/>
                </a:ext>
              </a:extLst>
            </p:cNvPr>
            <p:cNvSpPr txBox="1"/>
            <p:nvPr/>
          </p:nvSpPr>
          <p:spPr>
            <a:xfrm rot="5400000">
              <a:off x="4416829" y="4464732"/>
              <a:ext cx="1236108" cy="369332"/>
            </a:xfrm>
            <a:prstGeom prst="rect">
              <a:avLst/>
            </a:prstGeom>
            <a:noFill/>
          </p:spPr>
          <p:txBody>
            <a:bodyPr wrap="none" rtlCol="0">
              <a:spAutoFit/>
            </a:bodyPr>
            <a:lstStyle/>
            <a:p>
              <a:r>
                <a:rPr lang="sv-SE" dirty="0"/>
                <a:t>Read down</a:t>
              </a:r>
            </a:p>
          </p:txBody>
        </p:sp>
        <p:cxnSp>
          <p:nvCxnSpPr>
            <p:cNvPr id="10" name="Straight Connector 9">
              <a:extLst>
                <a:ext uri="{FF2B5EF4-FFF2-40B4-BE49-F238E27FC236}">
                  <a16:creationId xmlns:a16="http://schemas.microsoft.com/office/drawing/2014/main" id="{051F84FA-768A-439E-8D5B-11AF5DFB7059}"/>
                </a:ext>
              </a:extLst>
            </p:cNvPr>
            <p:cNvCxnSpPr/>
            <p:nvPr/>
          </p:nvCxnSpPr>
          <p:spPr>
            <a:xfrm>
              <a:off x="5034883" y="2706849"/>
              <a:ext cx="0" cy="1324495"/>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6C46F82A-D5E2-4AC7-BEDD-E8DC81482BFD}"/>
                </a:ext>
              </a:extLst>
            </p:cNvPr>
            <p:cNvCxnSpPr/>
            <p:nvPr/>
          </p:nvCxnSpPr>
          <p:spPr>
            <a:xfrm>
              <a:off x="5034883" y="5267452"/>
              <a:ext cx="0" cy="122201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14" name="Group 13">
            <a:extLst>
              <a:ext uri="{FF2B5EF4-FFF2-40B4-BE49-F238E27FC236}">
                <a16:creationId xmlns:a16="http://schemas.microsoft.com/office/drawing/2014/main" id="{B75965B0-8DA9-4A15-ADB2-EEEA961FAD31}"/>
              </a:ext>
            </a:extLst>
          </p:cNvPr>
          <p:cNvGrpSpPr/>
          <p:nvPr/>
        </p:nvGrpSpPr>
        <p:grpSpPr>
          <a:xfrm rot="10800000">
            <a:off x="878308" y="2197281"/>
            <a:ext cx="369332" cy="3782620"/>
            <a:chOff x="4850218" y="2706849"/>
            <a:chExt cx="369332" cy="3782620"/>
          </a:xfrm>
        </p:grpSpPr>
        <p:sp>
          <p:nvSpPr>
            <p:cNvPr id="15" name="TextBox 14">
              <a:extLst>
                <a:ext uri="{FF2B5EF4-FFF2-40B4-BE49-F238E27FC236}">
                  <a16:creationId xmlns:a16="http://schemas.microsoft.com/office/drawing/2014/main" id="{A44E0FC2-4C82-47A1-B4E6-5CEAC89FA902}"/>
                </a:ext>
              </a:extLst>
            </p:cNvPr>
            <p:cNvSpPr txBox="1"/>
            <p:nvPr/>
          </p:nvSpPr>
          <p:spPr>
            <a:xfrm rot="5400000">
              <a:off x="4520769" y="4464732"/>
              <a:ext cx="1028230" cy="369332"/>
            </a:xfrm>
            <a:prstGeom prst="rect">
              <a:avLst/>
            </a:prstGeom>
            <a:noFill/>
          </p:spPr>
          <p:txBody>
            <a:bodyPr wrap="none" rtlCol="0">
              <a:spAutoFit/>
            </a:bodyPr>
            <a:lstStyle/>
            <a:p>
              <a:r>
                <a:rPr lang="sv-SE" dirty="0"/>
                <a:t>Write Up</a:t>
              </a:r>
            </a:p>
          </p:txBody>
        </p:sp>
        <p:cxnSp>
          <p:nvCxnSpPr>
            <p:cNvPr id="16" name="Straight Connector 15">
              <a:extLst>
                <a:ext uri="{FF2B5EF4-FFF2-40B4-BE49-F238E27FC236}">
                  <a16:creationId xmlns:a16="http://schemas.microsoft.com/office/drawing/2014/main" id="{1FB7F96A-B8FB-470A-83E9-85A7A492C330}"/>
                </a:ext>
              </a:extLst>
            </p:cNvPr>
            <p:cNvCxnSpPr/>
            <p:nvPr/>
          </p:nvCxnSpPr>
          <p:spPr>
            <a:xfrm>
              <a:off x="5034883" y="2706849"/>
              <a:ext cx="0" cy="1324495"/>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7" name="Straight Arrow Connector 16">
              <a:extLst>
                <a:ext uri="{FF2B5EF4-FFF2-40B4-BE49-F238E27FC236}">
                  <a16:creationId xmlns:a16="http://schemas.microsoft.com/office/drawing/2014/main" id="{F00C0448-10B1-436F-908E-D73232FF9982}"/>
                </a:ext>
              </a:extLst>
            </p:cNvPr>
            <p:cNvCxnSpPr/>
            <p:nvPr/>
          </p:nvCxnSpPr>
          <p:spPr>
            <a:xfrm>
              <a:off x="5034883" y="5267452"/>
              <a:ext cx="0" cy="122201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18" name="Group 17">
            <a:extLst>
              <a:ext uri="{FF2B5EF4-FFF2-40B4-BE49-F238E27FC236}">
                <a16:creationId xmlns:a16="http://schemas.microsoft.com/office/drawing/2014/main" id="{551F6E64-A67C-4A73-A77F-019053D2D012}"/>
              </a:ext>
            </a:extLst>
          </p:cNvPr>
          <p:cNvGrpSpPr/>
          <p:nvPr/>
        </p:nvGrpSpPr>
        <p:grpSpPr>
          <a:xfrm>
            <a:off x="10752512" y="498763"/>
            <a:ext cx="881248" cy="881248"/>
            <a:chOff x="5152406" y="2485406"/>
            <a:chExt cx="1887187" cy="1887187"/>
          </a:xfrm>
        </p:grpSpPr>
        <p:sp>
          <p:nvSpPr>
            <p:cNvPr id="19" name="Oval 18">
              <a:extLst>
                <a:ext uri="{FF2B5EF4-FFF2-40B4-BE49-F238E27FC236}">
                  <a16:creationId xmlns:a16="http://schemas.microsoft.com/office/drawing/2014/main" id="{B48D7A91-79E8-4CA6-897D-EA15E0364025}"/>
                </a:ext>
              </a:extLst>
            </p:cNvPr>
            <p:cNvSpPr/>
            <p:nvPr/>
          </p:nvSpPr>
          <p:spPr>
            <a:xfrm>
              <a:off x="5152406" y="2485406"/>
              <a:ext cx="1887187" cy="1887187"/>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20" name="Rectangle 19" descr="Tag">
              <a:extLst>
                <a:ext uri="{FF2B5EF4-FFF2-40B4-BE49-F238E27FC236}">
                  <a16:creationId xmlns:a16="http://schemas.microsoft.com/office/drawing/2014/main" id="{F25610A2-91C1-45D3-8AA4-30CB709D936B}"/>
                </a:ext>
              </a:extLst>
            </p:cNvPr>
            <p:cNvSpPr/>
            <p:nvPr/>
          </p:nvSpPr>
          <p:spPr>
            <a:xfrm>
              <a:off x="5554593" y="2887594"/>
              <a:ext cx="1082812" cy="1082812"/>
            </a:xfrm>
            <a:prstGeom prst="rect">
              <a:avLst/>
            </a:prstGeom>
            <a:blipFill>
              <a:blip r:embed="rId13">
                <a:extLst>
                  <a:ext uri="{96DAC541-7B7A-43D3-8B79-37D633B846F1}">
                    <asvg:svgBlip xmlns:asvg="http://schemas.microsoft.com/office/drawing/2016/SVG/main" r:embed="rId14"/>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grpSp>
        <p:nvGrpSpPr>
          <p:cNvPr id="32" name="Group 31">
            <a:extLst>
              <a:ext uri="{FF2B5EF4-FFF2-40B4-BE49-F238E27FC236}">
                <a16:creationId xmlns:a16="http://schemas.microsoft.com/office/drawing/2014/main" id="{38218870-8CE0-435B-8248-F7FC18F798AA}"/>
              </a:ext>
            </a:extLst>
          </p:cNvPr>
          <p:cNvGrpSpPr/>
          <p:nvPr/>
        </p:nvGrpSpPr>
        <p:grpSpPr>
          <a:xfrm>
            <a:off x="6666409" y="2099709"/>
            <a:ext cx="369332" cy="3378397"/>
            <a:chOff x="4813321" y="2706849"/>
            <a:chExt cx="443123" cy="3782620"/>
          </a:xfrm>
        </p:grpSpPr>
        <p:sp>
          <p:nvSpPr>
            <p:cNvPr id="33" name="TextBox 32">
              <a:extLst>
                <a:ext uri="{FF2B5EF4-FFF2-40B4-BE49-F238E27FC236}">
                  <a16:creationId xmlns:a16="http://schemas.microsoft.com/office/drawing/2014/main" id="{D1BE8844-4A3C-456F-BD7F-3D4E82E4E7AF}"/>
                </a:ext>
              </a:extLst>
            </p:cNvPr>
            <p:cNvSpPr txBox="1"/>
            <p:nvPr/>
          </p:nvSpPr>
          <p:spPr>
            <a:xfrm rot="5400000">
              <a:off x="4313480" y="4427837"/>
              <a:ext cx="1442806" cy="443123"/>
            </a:xfrm>
            <a:prstGeom prst="rect">
              <a:avLst/>
            </a:prstGeom>
            <a:noFill/>
          </p:spPr>
          <p:txBody>
            <a:bodyPr wrap="none" rtlCol="0">
              <a:spAutoFit/>
            </a:bodyPr>
            <a:lstStyle/>
            <a:p>
              <a:r>
                <a:rPr lang="sv-SE" dirty="0"/>
                <a:t>Write down</a:t>
              </a:r>
            </a:p>
          </p:txBody>
        </p:sp>
        <p:cxnSp>
          <p:nvCxnSpPr>
            <p:cNvPr id="34" name="Straight Connector 33">
              <a:extLst>
                <a:ext uri="{FF2B5EF4-FFF2-40B4-BE49-F238E27FC236}">
                  <a16:creationId xmlns:a16="http://schemas.microsoft.com/office/drawing/2014/main" id="{7B90BA64-CDEA-49CB-990A-6C6BD255F186}"/>
                </a:ext>
              </a:extLst>
            </p:cNvPr>
            <p:cNvCxnSpPr>
              <a:cxnSpLocks/>
              <a:endCxn id="33" idx="1"/>
            </p:cNvCxnSpPr>
            <p:nvPr/>
          </p:nvCxnSpPr>
          <p:spPr>
            <a:xfrm>
              <a:off x="5034883" y="2706849"/>
              <a:ext cx="1" cy="1221147"/>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35" name="Straight Arrow Connector 34">
              <a:extLst>
                <a:ext uri="{FF2B5EF4-FFF2-40B4-BE49-F238E27FC236}">
                  <a16:creationId xmlns:a16="http://schemas.microsoft.com/office/drawing/2014/main" id="{371F5FC4-C7BA-4A79-B57A-4EE047E3C753}"/>
                </a:ext>
              </a:extLst>
            </p:cNvPr>
            <p:cNvCxnSpPr>
              <a:cxnSpLocks/>
            </p:cNvCxnSpPr>
            <p:nvPr/>
          </p:nvCxnSpPr>
          <p:spPr>
            <a:xfrm>
              <a:off x="5034884" y="5391203"/>
              <a:ext cx="0" cy="10982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38" name="Group 37">
            <a:extLst>
              <a:ext uri="{FF2B5EF4-FFF2-40B4-BE49-F238E27FC236}">
                <a16:creationId xmlns:a16="http://schemas.microsoft.com/office/drawing/2014/main" id="{EA501440-659C-42C1-90DD-68D9F1A1D45A}"/>
              </a:ext>
            </a:extLst>
          </p:cNvPr>
          <p:cNvGrpSpPr/>
          <p:nvPr/>
        </p:nvGrpSpPr>
        <p:grpSpPr>
          <a:xfrm>
            <a:off x="10270830" y="2099709"/>
            <a:ext cx="425808" cy="3323066"/>
            <a:chOff x="10385690" y="2717516"/>
            <a:chExt cx="425808" cy="3323066"/>
          </a:xfrm>
        </p:grpSpPr>
        <p:sp>
          <p:nvSpPr>
            <p:cNvPr id="23" name="TextBox 22">
              <a:extLst>
                <a:ext uri="{FF2B5EF4-FFF2-40B4-BE49-F238E27FC236}">
                  <a16:creationId xmlns:a16="http://schemas.microsoft.com/office/drawing/2014/main" id="{7C865547-0748-4447-8518-DACE023DC635}"/>
                </a:ext>
              </a:extLst>
            </p:cNvPr>
            <p:cNvSpPr txBox="1"/>
            <p:nvPr/>
          </p:nvSpPr>
          <p:spPr>
            <a:xfrm rot="16200000">
              <a:off x="10138970" y="4071594"/>
              <a:ext cx="919248" cy="425808"/>
            </a:xfrm>
            <a:prstGeom prst="rect">
              <a:avLst/>
            </a:prstGeom>
            <a:noFill/>
          </p:spPr>
          <p:txBody>
            <a:bodyPr wrap="none" rtlCol="0">
              <a:spAutoFit/>
            </a:bodyPr>
            <a:lstStyle/>
            <a:p>
              <a:r>
                <a:rPr lang="sv-SE" dirty="0"/>
                <a:t>Read up</a:t>
              </a:r>
            </a:p>
          </p:txBody>
        </p:sp>
        <p:cxnSp>
          <p:nvCxnSpPr>
            <p:cNvPr id="25" name="Straight Arrow Connector 24">
              <a:extLst>
                <a:ext uri="{FF2B5EF4-FFF2-40B4-BE49-F238E27FC236}">
                  <a16:creationId xmlns:a16="http://schemas.microsoft.com/office/drawing/2014/main" id="{28A7169E-BE73-48AF-951E-EF4906A85F27}"/>
                </a:ext>
              </a:extLst>
            </p:cNvPr>
            <p:cNvCxnSpPr>
              <a:cxnSpLocks/>
            </p:cNvCxnSpPr>
            <p:nvPr/>
          </p:nvCxnSpPr>
          <p:spPr>
            <a:xfrm rot="10800000">
              <a:off x="10598594" y="2717516"/>
              <a:ext cx="0" cy="94908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Straight Connector 35">
              <a:extLst>
                <a:ext uri="{FF2B5EF4-FFF2-40B4-BE49-F238E27FC236}">
                  <a16:creationId xmlns:a16="http://schemas.microsoft.com/office/drawing/2014/main" id="{63E3A036-C2B7-4E4D-939A-CCD6E260B3EF}"/>
                </a:ext>
              </a:extLst>
            </p:cNvPr>
            <p:cNvCxnSpPr>
              <a:cxnSpLocks/>
            </p:cNvCxnSpPr>
            <p:nvPr/>
          </p:nvCxnSpPr>
          <p:spPr>
            <a:xfrm>
              <a:off x="10598594" y="4800073"/>
              <a:ext cx="1" cy="1240509"/>
            </a:xfrm>
            <a:prstGeom prst="line">
              <a:avLst/>
            </a:prstGeom>
            <a:ln/>
          </p:spPr>
          <p:style>
            <a:lnRef idx="3">
              <a:schemeClr val="accent3"/>
            </a:lnRef>
            <a:fillRef idx="0">
              <a:schemeClr val="accent3"/>
            </a:fillRef>
            <a:effectRef idx="2">
              <a:schemeClr val="accent3"/>
            </a:effectRef>
            <a:fontRef idx="minor">
              <a:schemeClr val="tx1"/>
            </a:fontRef>
          </p:style>
        </p:cxnSp>
      </p:grpSp>
      <p:sp>
        <p:nvSpPr>
          <p:cNvPr id="39" name="TextBox 38">
            <a:extLst>
              <a:ext uri="{FF2B5EF4-FFF2-40B4-BE49-F238E27FC236}">
                <a16:creationId xmlns:a16="http://schemas.microsoft.com/office/drawing/2014/main" id="{7CB321EF-6D82-4443-90F2-D17E53FEA0B7}"/>
              </a:ext>
            </a:extLst>
          </p:cNvPr>
          <p:cNvSpPr txBox="1"/>
          <p:nvPr/>
        </p:nvSpPr>
        <p:spPr>
          <a:xfrm>
            <a:off x="1580924" y="6284153"/>
            <a:ext cx="2276585" cy="369332"/>
          </a:xfrm>
          <a:prstGeom prst="rect">
            <a:avLst/>
          </a:prstGeom>
          <a:noFill/>
        </p:spPr>
        <p:txBody>
          <a:bodyPr wrap="none" rtlCol="0">
            <a:spAutoFit/>
          </a:bodyPr>
          <a:lstStyle/>
          <a:p>
            <a:r>
              <a:rPr lang="sv-SE" dirty="0">
                <a:latin typeface="OCR A Extended" panose="02010509020102010303" pitchFamily="50" charset="0"/>
              </a:rPr>
              <a:t>Confidentiality</a:t>
            </a:r>
          </a:p>
        </p:txBody>
      </p:sp>
      <p:sp>
        <p:nvSpPr>
          <p:cNvPr id="40" name="TextBox 39">
            <a:extLst>
              <a:ext uri="{FF2B5EF4-FFF2-40B4-BE49-F238E27FC236}">
                <a16:creationId xmlns:a16="http://schemas.microsoft.com/office/drawing/2014/main" id="{01D1E44C-907B-4262-8177-BBBBAD6BB8C3}"/>
              </a:ext>
            </a:extLst>
          </p:cNvPr>
          <p:cNvSpPr txBox="1"/>
          <p:nvPr/>
        </p:nvSpPr>
        <p:spPr>
          <a:xfrm>
            <a:off x="7929025" y="6284153"/>
            <a:ext cx="1439818" cy="369332"/>
          </a:xfrm>
          <a:prstGeom prst="rect">
            <a:avLst/>
          </a:prstGeom>
          <a:noFill/>
        </p:spPr>
        <p:txBody>
          <a:bodyPr wrap="none" rtlCol="0">
            <a:spAutoFit/>
          </a:bodyPr>
          <a:lstStyle/>
          <a:p>
            <a:r>
              <a:rPr lang="sv-SE" dirty="0">
                <a:latin typeface="OCR A Extended" panose="02010509020102010303" pitchFamily="50" charset="0"/>
              </a:rPr>
              <a:t>Integrity</a:t>
            </a:r>
          </a:p>
        </p:txBody>
      </p:sp>
    </p:spTree>
    <p:extLst>
      <p:ext uri="{BB962C8B-B14F-4D97-AF65-F5344CB8AC3E}">
        <p14:creationId xmlns:p14="http://schemas.microsoft.com/office/powerpoint/2010/main" val="1996255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7F5D02-0EAA-4F4C-9B8C-2A4C9128852B}"/>
              </a:ext>
            </a:extLst>
          </p:cNvPr>
          <p:cNvSpPr>
            <a:spLocks noGrp="1"/>
          </p:cNvSpPr>
          <p:nvPr>
            <p:ph type="title"/>
          </p:nvPr>
        </p:nvSpPr>
        <p:spPr/>
        <p:txBody>
          <a:bodyPr/>
          <a:lstStyle/>
          <a:p>
            <a:r>
              <a:rPr lang="sv-SE" dirty="0"/>
              <a:t>Discretionary Access Control</a:t>
            </a:r>
          </a:p>
        </p:txBody>
      </p:sp>
      <p:pic>
        <p:nvPicPr>
          <p:cNvPr id="12" name="Picture 11">
            <a:extLst>
              <a:ext uri="{FF2B5EF4-FFF2-40B4-BE49-F238E27FC236}">
                <a16:creationId xmlns:a16="http://schemas.microsoft.com/office/drawing/2014/main" id="{BEF46EA3-9B87-4A31-AFD4-F652A44D562A}"/>
              </a:ext>
            </a:extLst>
          </p:cNvPr>
          <p:cNvPicPr>
            <a:picLocks noChangeAspect="1"/>
          </p:cNvPicPr>
          <p:nvPr/>
        </p:nvPicPr>
        <p:blipFill>
          <a:blip r:embed="rId3"/>
          <a:stretch>
            <a:fillRect/>
          </a:stretch>
        </p:blipFill>
        <p:spPr>
          <a:xfrm>
            <a:off x="10581661" y="524696"/>
            <a:ext cx="877900" cy="883997"/>
          </a:xfrm>
          <a:prstGeom prst="rect">
            <a:avLst/>
          </a:prstGeom>
        </p:spPr>
      </p:pic>
      <p:pic>
        <p:nvPicPr>
          <p:cNvPr id="2" name="Graphic 2" descr="User" title="Owner">
            <a:extLst>
              <a:ext uri="{FF2B5EF4-FFF2-40B4-BE49-F238E27FC236}">
                <a16:creationId xmlns:a16="http://schemas.microsoft.com/office/drawing/2014/main" id="{47D3FA55-A9FE-4193-9F15-4C27CF6320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2246" y="3567248"/>
            <a:ext cx="914400" cy="914400"/>
          </a:xfrm>
          <a:prstGeom prst="rect">
            <a:avLst/>
          </a:prstGeom>
        </p:spPr>
      </p:pic>
      <p:pic>
        <p:nvPicPr>
          <p:cNvPr id="4" name="Graphic 4" descr="Folder" title="Folder">
            <a:extLst>
              <a:ext uri="{FF2B5EF4-FFF2-40B4-BE49-F238E27FC236}">
                <a16:creationId xmlns:a16="http://schemas.microsoft.com/office/drawing/2014/main" id="{84408544-F142-4195-87C5-5ECC177686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38024" y="3567248"/>
            <a:ext cx="914400" cy="914400"/>
          </a:xfrm>
          <a:prstGeom prst="rect">
            <a:avLst/>
          </a:prstGeom>
        </p:spPr>
      </p:pic>
      <p:pic>
        <p:nvPicPr>
          <p:cNvPr id="6" name="Graphic 8" descr="Group of men">
            <a:extLst>
              <a:ext uri="{FF2B5EF4-FFF2-40B4-BE49-F238E27FC236}">
                <a16:creationId xmlns:a16="http://schemas.microsoft.com/office/drawing/2014/main" id="{961C3F0B-81C2-490A-8043-988DB6CED1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9431" y="3567248"/>
            <a:ext cx="914400" cy="914400"/>
          </a:xfrm>
          <a:prstGeom prst="rect">
            <a:avLst/>
          </a:prstGeom>
        </p:spPr>
      </p:pic>
      <p:pic>
        <p:nvPicPr>
          <p:cNvPr id="13" name="Graphic 8" descr="Group of men">
            <a:extLst>
              <a:ext uri="{FF2B5EF4-FFF2-40B4-BE49-F238E27FC236}">
                <a16:creationId xmlns:a16="http://schemas.microsoft.com/office/drawing/2014/main" id="{C5A038FA-2E33-4F2E-84F2-EA3D9005EF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839" y="3567247"/>
            <a:ext cx="914400" cy="914400"/>
          </a:xfrm>
          <a:prstGeom prst="rect">
            <a:avLst/>
          </a:prstGeom>
        </p:spPr>
      </p:pic>
      <p:pic>
        <p:nvPicPr>
          <p:cNvPr id="14" name="Graphic 2" descr="User" title="Owner">
            <a:extLst>
              <a:ext uri="{FF2B5EF4-FFF2-40B4-BE49-F238E27FC236}">
                <a16:creationId xmlns:a16="http://schemas.microsoft.com/office/drawing/2014/main" id="{F19DFECF-5B63-40D6-8EB6-37532F4E80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8024" y="2381915"/>
            <a:ext cx="914400" cy="914400"/>
          </a:xfrm>
          <a:prstGeom prst="rect">
            <a:avLst/>
          </a:prstGeom>
        </p:spPr>
      </p:pic>
      <p:sp>
        <p:nvSpPr>
          <p:cNvPr id="10" name="TextBox 9">
            <a:extLst>
              <a:ext uri="{FF2B5EF4-FFF2-40B4-BE49-F238E27FC236}">
                <a16:creationId xmlns:a16="http://schemas.microsoft.com/office/drawing/2014/main" id="{1FFFC433-1071-45F8-BC40-B2DBC2080AC3}"/>
              </a:ext>
            </a:extLst>
          </p:cNvPr>
          <p:cNvSpPr txBox="1"/>
          <p:nvPr/>
        </p:nvSpPr>
        <p:spPr>
          <a:xfrm>
            <a:off x="8626216" y="4397923"/>
            <a:ext cx="9275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A</a:t>
            </a:r>
          </a:p>
        </p:txBody>
      </p:sp>
      <p:sp>
        <p:nvSpPr>
          <p:cNvPr id="15" name="TextBox 14">
            <a:extLst>
              <a:ext uri="{FF2B5EF4-FFF2-40B4-BE49-F238E27FC236}">
                <a16:creationId xmlns:a16="http://schemas.microsoft.com/office/drawing/2014/main" id="{F69695E7-EBA5-4920-8852-4678C6A18602}"/>
              </a:ext>
            </a:extLst>
          </p:cNvPr>
          <p:cNvSpPr txBox="1"/>
          <p:nvPr/>
        </p:nvSpPr>
        <p:spPr>
          <a:xfrm>
            <a:off x="6396661" y="4397923"/>
            <a:ext cx="1228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G-Finance</a:t>
            </a:r>
          </a:p>
        </p:txBody>
      </p:sp>
      <p:sp>
        <p:nvSpPr>
          <p:cNvPr id="16" name="TextBox 15">
            <a:extLst>
              <a:ext uri="{FF2B5EF4-FFF2-40B4-BE49-F238E27FC236}">
                <a16:creationId xmlns:a16="http://schemas.microsoft.com/office/drawing/2014/main" id="{CAF7DBEC-D710-422F-B803-3B7A2DD953CC}"/>
              </a:ext>
            </a:extLst>
          </p:cNvPr>
          <p:cNvSpPr txBox="1"/>
          <p:nvPr/>
        </p:nvSpPr>
        <p:spPr>
          <a:xfrm>
            <a:off x="4120068" y="4397922"/>
            <a:ext cx="1727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DL-Finance-RW</a:t>
            </a:r>
            <a:endParaRPr lang="en-US" dirty="0">
              <a:cs typeface="Calibri"/>
            </a:endParaRPr>
          </a:p>
        </p:txBody>
      </p:sp>
      <p:sp>
        <p:nvSpPr>
          <p:cNvPr id="17" name="TextBox 16">
            <a:extLst>
              <a:ext uri="{FF2B5EF4-FFF2-40B4-BE49-F238E27FC236}">
                <a16:creationId xmlns:a16="http://schemas.microsoft.com/office/drawing/2014/main" id="{8B1788B1-9E36-4CC6-ADDA-70A713FF9C0C}"/>
              </a:ext>
            </a:extLst>
          </p:cNvPr>
          <p:cNvSpPr txBox="1"/>
          <p:nvPr/>
        </p:nvSpPr>
        <p:spPr>
          <a:xfrm>
            <a:off x="2492586" y="4397923"/>
            <a:ext cx="9557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Finance</a:t>
            </a:r>
            <a:endParaRPr lang="en-US" dirty="0">
              <a:cs typeface="Calibri"/>
            </a:endParaRPr>
          </a:p>
        </p:txBody>
      </p:sp>
      <p:sp>
        <p:nvSpPr>
          <p:cNvPr id="18" name="TextBox 17">
            <a:extLst>
              <a:ext uri="{FF2B5EF4-FFF2-40B4-BE49-F238E27FC236}">
                <a16:creationId xmlns:a16="http://schemas.microsoft.com/office/drawing/2014/main" id="{0F3FE140-9D7E-4FF5-9BB8-633C57FA0B37}"/>
              </a:ext>
            </a:extLst>
          </p:cNvPr>
          <p:cNvSpPr txBox="1"/>
          <p:nvPr/>
        </p:nvSpPr>
        <p:spPr>
          <a:xfrm>
            <a:off x="2511401" y="3146737"/>
            <a:ext cx="9275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Owner</a:t>
            </a:r>
          </a:p>
        </p:txBody>
      </p:sp>
      <p:cxnSp>
        <p:nvCxnSpPr>
          <p:cNvPr id="5" name="Straight Arrow Connector 4">
            <a:extLst>
              <a:ext uri="{FF2B5EF4-FFF2-40B4-BE49-F238E27FC236}">
                <a16:creationId xmlns:a16="http://schemas.microsoft.com/office/drawing/2014/main" id="{6936B392-E383-45D8-8E35-7F778716A50E}"/>
              </a:ext>
            </a:extLst>
          </p:cNvPr>
          <p:cNvCxnSpPr/>
          <p:nvPr/>
        </p:nvCxnSpPr>
        <p:spPr>
          <a:xfrm flipH="1">
            <a:off x="7625267" y="4079019"/>
            <a:ext cx="77131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FE61B6E-BDB4-4321-B9FF-274D05B2D75F}"/>
              </a:ext>
            </a:extLst>
          </p:cNvPr>
          <p:cNvCxnSpPr/>
          <p:nvPr/>
        </p:nvCxnSpPr>
        <p:spPr>
          <a:xfrm flipH="1">
            <a:off x="5551302" y="4072393"/>
            <a:ext cx="77131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24CC93-03FE-4C10-A588-7424D3000166}"/>
              </a:ext>
            </a:extLst>
          </p:cNvPr>
          <p:cNvCxnSpPr>
            <a:cxnSpLocks/>
          </p:cNvCxnSpPr>
          <p:nvPr/>
        </p:nvCxnSpPr>
        <p:spPr>
          <a:xfrm>
            <a:off x="3546282" y="4072393"/>
            <a:ext cx="81757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62B7576-01E5-4712-BFE7-4F4AAD62C207}"/>
              </a:ext>
            </a:extLst>
          </p:cNvPr>
          <p:cNvSpPr txBox="1"/>
          <p:nvPr/>
        </p:nvSpPr>
        <p:spPr>
          <a:xfrm>
            <a:off x="10535245" y="6040496"/>
            <a:ext cx="1034257" cy="369332"/>
          </a:xfrm>
          <a:prstGeom prst="rect">
            <a:avLst/>
          </a:prstGeom>
          <a:noFill/>
        </p:spPr>
        <p:txBody>
          <a:bodyPr wrap="none" rtlCol="0">
            <a:spAutoFit/>
          </a:bodyPr>
          <a:lstStyle/>
          <a:p>
            <a:r>
              <a:rPr lang="sv-SE" dirty="0"/>
              <a:t>A-G-DL-P</a:t>
            </a:r>
          </a:p>
        </p:txBody>
      </p:sp>
      <p:pic>
        <p:nvPicPr>
          <p:cNvPr id="22" name="Graphic 2" descr="User" title="Owner">
            <a:extLst>
              <a:ext uri="{FF2B5EF4-FFF2-40B4-BE49-F238E27FC236}">
                <a16:creationId xmlns:a16="http://schemas.microsoft.com/office/drawing/2014/main" id="{19C3D805-2C76-4D54-94A4-1AEC78D568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2246" y="2281536"/>
            <a:ext cx="914400" cy="914400"/>
          </a:xfrm>
          <a:prstGeom prst="rect">
            <a:avLst/>
          </a:prstGeom>
        </p:spPr>
      </p:pic>
      <p:pic>
        <p:nvPicPr>
          <p:cNvPr id="23" name="Graphic 8" descr="Group of men">
            <a:extLst>
              <a:ext uri="{FF2B5EF4-FFF2-40B4-BE49-F238E27FC236}">
                <a16:creationId xmlns:a16="http://schemas.microsoft.com/office/drawing/2014/main" id="{9C512752-193D-4316-8A63-CE4F352625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839" y="2281535"/>
            <a:ext cx="914400" cy="914400"/>
          </a:xfrm>
          <a:prstGeom prst="rect">
            <a:avLst/>
          </a:prstGeom>
        </p:spPr>
      </p:pic>
      <p:sp>
        <p:nvSpPr>
          <p:cNvPr id="24" name="TextBox 23">
            <a:extLst>
              <a:ext uri="{FF2B5EF4-FFF2-40B4-BE49-F238E27FC236}">
                <a16:creationId xmlns:a16="http://schemas.microsoft.com/office/drawing/2014/main" id="{E20247D7-61BC-47E6-A2EB-206458AB554F}"/>
              </a:ext>
            </a:extLst>
          </p:cNvPr>
          <p:cNvSpPr txBox="1"/>
          <p:nvPr/>
        </p:nvSpPr>
        <p:spPr>
          <a:xfrm>
            <a:off x="8626216" y="3112211"/>
            <a:ext cx="9275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User B</a:t>
            </a:r>
          </a:p>
        </p:txBody>
      </p:sp>
      <p:sp>
        <p:nvSpPr>
          <p:cNvPr id="25" name="TextBox 24">
            <a:extLst>
              <a:ext uri="{FF2B5EF4-FFF2-40B4-BE49-F238E27FC236}">
                <a16:creationId xmlns:a16="http://schemas.microsoft.com/office/drawing/2014/main" id="{6C1E87CD-69F7-474E-9BDD-72EDF60DA0B1}"/>
              </a:ext>
            </a:extLst>
          </p:cNvPr>
          <p:cNvSpPr txBox="1"/>
          <p:nvPr/>
        </p:nvSpPr>
        <p:spPr>
          <a:xfrm>
            <a:off x="6297253" y="3120885"/>
            <a:ext cx="14274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G-Controllers</a:t>
            </a:r>
          </a:p>
        </p:txBody>
      </p:sp>
      <p:cxnSp>
        <p:nvCxnSpPr>
          <p:cNvPr id="26" name="Straight Arrow Connector 25">
            <a:extLst>
              <a:ext uri="{FF2B5EF4-FFF2-40B4-BE49-F238E27FC236}">
                <a16:creationId xmlns:a16="http://schemas.microsoft.com/office/drawing/2014/main" id="{FB27870D-1A22-434D-851F-D37A1C3C38BA}"/>
              </a:ext>
            </a:extLst>
          </p:cNvPr>
          <p:cNvCxnSpPr/>
          <p:nvPr/>
        </p:nvCxnSpPr>
        <p:spPr>
          <a:xfrm flipH="1">
            <a:off x="7625267" y="2793307"/>
            <a:ext cx="77131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07F7E52-8A91-435C-BFDA-B1B72362302F}"/>
              </a:ext>
            </a:extLst>
          </p:cNvPr>
          <p:cNvCxnSpPr>
            <a:cxnSpLocks/>
          </p:cNvCxnSpPr>
          <p:nvPr/>
        </p:nvCxnSpPr>
        <p:spPr>
          <a:xfrm flipH="1">
            <a:off x="5551302" y="2793307"/>
            <a:ext cx="745951" cy="6356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9" name="Graphic 8" descr="Group of men">
            <a:extLst>
              <a:ext uri="{FF2B5EF4-FFF2-40B4-BE49-F238E27FC236}">
                <a16:creationId xmlns:a16="http://schemas.microsoft.com/office/drawing/2014/main" id="{1F647EB4-567E-43DE-8854-C00BF166B2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9431" y="4821776"/>
            <a:ext cx="914400" cy="914400"/>
          </a:xfrm>
          <a:prstGeom prst="rect">
            <a:avLst/>
          </a:prstGeom>
        </p:spPr>
      </p:pic>
      <p:sp>
        <p:nvSpPr>
          <p:cNvPr id="30" name="TextBox 29">
            <a:extLst>
              <a:ext uri="{FF2B5EF4-FFF2-40B4-BE49-F238E27FC236}">
                <a16:creationId xmlns:a16="http://schemas.microsoft.com/office/drawing/2014/main" id="{DDE865CD-F841-49A9-82F2-D2AAF32BB039}"/>
              </a:ext>
            </a:extLst>
          </p:cNvPr>
          <p:cNvSpPr txBox="1"/>
          <p:nvPr/>
        </p:nvSpPr>
        <p:spPr>
          <a:xfrm>
            <a:off x="4120068" y="5652450"/>
            <a:ext cx="1727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DL-Finance-R</a:t>
            </a:r>
            <a:endParaRPr lang="en-US" dirty="0">
              <a:cs typeface="Calibri"/>
            </a:endParaRPr>
          </a:p>
        </p:txBody>
      </p:sp>
      <p:cxnSp>
        <p:nvCxnSpPr>
          <p:cNvPr id="31" name="Straight Arrow Connector 30">
            <a:extLst>
              <a:ext uri="{FF2B5EF4-FFF2-40B4-BE49-F238E27FC236}">
                <a16:creationId xmlns:a16="http://schemas.microsoft.com/office/drawing/2014/main" id="{16280399-0B3E-42E3-95A6-B91B8C1CF7FA}"/>
              </a:ext>
            </a:extLst>
          </p:cNvPr>
          <p:cNvCxnSpPr>
            <a:cxnSpLocks/>
          </p:cNvCxnSpPr>
          <p:nvPr/>
        </p:nvCxnSpPr>
        <p:spPr>
          <a:xfrm>
            <a:off x="3633746" y="4654570"/>
            <a:ext cx="730112" cy="6723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3" name="Graphic 8" descr="Group of men">
            <a:extLst>
              <a:ext uri="{FF2B5EF4-FFF2-40B4-BE49-F238E27FC236}">
                <a16:creationId xmlns:a16="http://schemas.microsoft.com/office/drawing/2014/main" id="{880A7D92-6E9D-453E-BD4D-21796349A7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839" y="4821774"/>
            <a:ext cx="914400" cy="914400"/>
          </a:xfrm>
          <a:prstGeom prst="rect">
            <a:avLst/>
          </a:prstGeom>
        </p:spPr>
      </p:pic>
      <p:sp>
        <p:nvSpPr>
          <p:cNvPr id="34" name="TextBox 33">
            <a:extLst>
              <a:ext uri="{FF2B5EF4-FFF2-40B4-BE49-F238E27FC236}">
                <a16:creationId xmlns:a16="http://schemas.microsoft.com/office/drawing/2014/main" id="{317A2EE3-D756-4CC1-82B4-443F5A1D2E49}"/>
              </a:ext>
            </a:extLst>
          </p:cNvPr>
          <p:cNvSpPr txBox="1"/>
          <p:nvPr/>
        </p:nvSpPr>
        <p:spPr>
          <a:xfrm>
            <a:off x="6344735" y="5662285"/>
            <a:ext cx="14274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G-Managers</a:t>
            </a:r>
          </a:p>
        </p:txBody>
      </p:sp>
      <p:cxnSp>
        <p:nvCxnSpPr>
          <p:cNvPr id="35" name="Straight Arrow Connector 34">
            <a:extLst>
              <a:ext uri="{FF2B5EF4-FFF2-40B4-BE49-F238E27FC236}">
                <a16:creationId xmlns:a16="http://schemas.microsoft.com/office/drawing/2014/main" id="{96466A5C-CB8E-4B44-8E9C-DB9A6E3B4914}"/>
              </a:ext>
            </a:extLst>
          </p:cNvPr>
          <p:cNvCxnSpPr/>
          <p:nvPr/>
        </p:nvCxnSpPr>
        <p:spPr>
          <a:xfrm flipH="1">
            <a:off x="5538622" y="5278974"/>
            <a:ext cx="77131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6" name="Graphic 2" descr="User" title="Owner">
            <a:extLst>
              <a:ext uri="{FF2B5EF4-FFF2-40B4-BE49-F238E27FC236}">
                <a16:creationId xmlns:a16="http://schemas.microsoft.com/office/drawing/2014/main" id="{D260F25C-A926-4855-8B7A-373F08EAD8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0680" y="4821774"/>
            <a:ext cx="914400" cy="914400"/>
          </a:xfrm>
          <a:prstGeom prst="rect">
            <a:avLst/>
          </a:prstGeom>
        </p:spPr>
      </p:pic>
      <p:sp>
        <p:nvSpPr>
          <p:cNvPr id="37" name="TextBox 36">
            <a:extLst>
              <a:ext uri="{FF2B5EF4-FFF2-40B4-BE49-F238E27FC236}">
                <a16:creationId xmlns:a16="http://schemas.microsoft.com/office/drawing/2014/main" id="{62C51BC6-BBF7-467C-ABD2-5E397D7D3448}"/>
              </a:ext>
            </a:extLst>
          </p:cNvPr>
          <p:cNvSpPr txBox="1"/>
          <p:nvPr/>
        </p:nvSpPr>
        <p:spPr>
          <a:xfrm>
            <a:off x="8664650" y="5652449"/>
            <a:ext cx="9275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User C</a:t>
            </a:r>
          </a:p>
        </p:txBody>
      </p:sp>
      <p:cxnSp>
        <p:nvCxnSpPr>
          <p:cNvPr id="38" name="Straight Arrow Connector 37">
            <a:extLst>
              <a:ext uri="{FF2B5EF4-FFF2-40B4-BE49-F238E27FC236}">
                <a16:creationId xmlns:a16="http://schemas.microsoft.com/office/drawing/2014/main" id="{5C36AA60-A204-42DE-8F7A-B13B8D07D943}"/>
              </a:ext>
            </a:extLst>
          </p:cNvPr>
          <p:cNvCxnSpPr/>
          <p:nvPr/>
        </p:nvCxnSpPr>
        <p:spPr>
          <a:xfrm flipH="1">
            <a:off x="7663701" y="5333545"/>
            <a:ext cx="77131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9" name="Graphic 2" descr="User" title="Owner">
            <a:extLst>
              <a:ext uri="{FF2B5EF4-FFF2-40B4-BE49-F238E27FC236}">
                <a16:creationId xmlns:a16="http://schemas.microsoft.com/office/drawing/2014/main" id="{D4A0568C-0145-4C69-803A-F23DCF187C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4047" y="2381915"/>
            <a:ext cx="914400" cy="914400"/>
          </a:xfrm>
          <a:prstGeom prst="rect">
            <a:avLst/>
          </a:prstGeom>
        </p:spPr>
      </p:pic>
      <p:sp>
        <p:nvSpPr>
          <p:cNvPr id="40" name="TextBox 39">
            <a:extLst>
              <a:ext uri="{FF2B5EF4-FFF2-40B4-BE49-F238E27FC236}">
                <a16:creationId xmlns:a16="http://schemas.microsoft.com/office/drawing/2014/main" id="{15A98C23-5498-40BC-BE7E-C576E7941836}"/>
              </a:ext>
            </a:extLst>
          </p:cNvPr>
          <p:cNvSpPr txBox="1"/>
          <p:nvPr/>
        </p:nvSpPr>
        <p:spPr>
          <a:xfrm>
            <a:off x="1447424" y="3146737"/>
            <a:ext cx="9275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Admin</a:t>
            </a:r>
          </a:p>
        </p:txBody>
      </p:sp>
    </p:spTree>
    <p:extLst>
      <p:ext uri="{BB962C8B-B14F-4D97-AF65-F5344CB8AC3E}">
        <p14:creationId xmlns:p14="http://schemas.microsoft.com/office/powerpoint/2010/main" val="799256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F0893-3305-4FA9-8FC6-47056597D093}"/>
              </a:ext>
            </a:extLst>
          </p:cNvPr>
          <p:cNvSpPr txBox="1"/>
          <p:nvPr/>
        </p:nvSpPr>
        <p:spPr>
          <a:xfrm>
            <a:off x="6810910" y="611380"/>
            <a:ext cx="4886274" cy="769441"/>
          </a:xfrm>
          <a:prstGeom prst="rect">
            <a:avLst/>
          </a:prstGeom>
          <a:noFill/>
        </p:spPr>
        <p:txBody>
          <a:bodyPr wrap="none" rtlCol="0">
            <a:spAutoFit/>
          </a:bodyPr>
          <a:lstStyle/>
          <a:p>
            <a:r>
              <a:rPr lang="sv-SE" sz="4400" dirty="0"/>
              <a:t>≈ Conditional Access</a:t>
            </a:r>
          </a:p>
        </p:txBody>
      </p:sp>
      <p:sp>
        <p:nvSpPr>
          <p:cNvPr id="2" name="Title 1">
            <a:extLst>
              <a:ext uri="{FF2B5EF4-FFF2-40B4-BE49-F238E27FC236}">
                <a16:creationId xmlns:a16="http://schemas.microsoft.com/office/drawing/2014/main" id="{674FF278-D280-479B-A35E-6C20CE1F5DA6}"/>
              </a:ext>
            </a:extLst>
          </p:cNvPr>
          <p:cNvSpPr>
            <a:spLocks noGrp="1"/>
          </p:cNvSpPr>
          <p:nvPr>
            <p:ph type="title"/>
          </p:nvPr>
        </p:nvSpPr>
        <p:spPr/>
        <p:txBody>
          <a:bodyPr/>
          <a:lstStyle/>
          <a:p>
            <a:r>
              <a:rPr lang="sv-SE" dirty="0"/>
              <a:t>Rule Based Access Control</a:t>
            </a:r>
          </a:p>
        </p:txBody>
      </p:sp>
      <p:pic>
        <p:nvPicPr>
          <p:cNvPr id="1026" name="Picture 2">
            <a:extLst>
              <a:ext uri="{FF2B5EF4-FFF2-40B4-BE49-F238E27FC236}">
                <a16:creationId xmlns:a16="http://schemas.microsoft.com/office/drawing/2014/main" id="{81CFC30D-BDEC-4B3A-9E67-50F48F7D2D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09"/>
          <a:stretch/>
        </p:blipFill>
        <p:spPr bwMode="auto">
          <a:xfrm>
            <a:off x="967076" y="1534600"/>
            <a:ext cx="10599381" cy="478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761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766357-45AD-4295-BFB4-B4F6FF6558EE}"/>
              </a:ext>
            </a:extLst>
          </p:cNvPr>
          <p:cNvSpPr txBox="1"/>
          <p:nvPr/>
        </p:nvSpPr>
        <p:spPr>
          <a:xfrm>
            <a:off x="2757370" y="3044279"/>
            <a:ext cx="6171626" cy="769441"/>
          </a:xfrm>
          <a:prstGeom prst="rect">
            <a:avLst/>
          </a:prstGeom>
          <a:noFill/>
        </p:spPr>
        <p:txBody>
          <a:bodyPr wrap="none" rtlCol="0">
            <a:spAutoFit/>
          </a:bodyPr>
          <a:lstStyle/>
          <a:p>
            <a:r>
              <a:rPr lang="sv-SE" sz="4400" dirty="0"/>
              <a:t>Role Based Access Control</a:t>
            </a:r>
          </a:p>
        </p:txBody>
      </p:sp>
      <p:pic>
        <p:nvPicPr>
          <p:cNvPr id="7" name="Content Placeholder 3">
            <a:extLst>
              <a:ext uri="{FF2B5EF4-FFF2-40B4-BE49-F238E27FC236}">
                <a16:creationId xmlns:a16="http://schemas.microsoft.com/office/drawing/2014/main" id="{2BD66398-B7B5-46B5-843C-0712B9055A69}"/>
              </a:ext>
            </a:extLst>
          </p:cNvPr>
          <p:cNvPicPr>
            <a:picLocks noChangeAspect="1"/>
          </p:cNvPicPr>
          <p:nvPr/>
        </p:nvPicPr>
        <p:blipFill>
          <a:blip r:embed="rId3"/>
          <a:stretch>
            <a:fillRect/>
          </a:stretch>
        </p:blipFill>
        <p:spPr>
          <a:xfrm>
            <a:off x="8995680" y="2990049"/>
            <a:ext cx="877900" cy="877900"/>
          </a:xfrm>
          <a:prstGeom prst="rect">
            <a:avLst/>
          </a:prstGeom>
        </p:spPr>
      </p:pic>
    </p:spTree>
    <p:extLst>
      <p:ext uri="{BB962C8B-B14F-4D97-AF65-F5344CB8AC3E}">
        <p14:creationId xmlns:p14="http://schemas.microsoft.com/office/powerpoint/2010/main" val="3771043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Warnolf">
      <a:dk1>
        <a:srgbClr val="074F7A"/>
      </a:dk1>
      <a:lt1>
        <a:sysClr val="window" lastClr="FFFFFF"/>
      </a:lt1>
      <a:dk2>
        <a:srgbClr val="7E7C7C"/>
      </a:dk2>
      <a:lt2>
        <a:srgbClr val="FFE8CC"/>
      </a:lt2>
      <a:accent1>
        <a:srgbClr val="FF8C02"/>
      </a:accent1>
      <a:accent2>
        <a:srgbClr val="00B358"/>
      </a:accent2>
      <a:accent3>
        <a:srgbClr val="0969A2"/>
      </a:accent3>
      <a:accent4>
        <a:srgbClr val="FF3C00"/>
      </a:accent4>
      <a:accent5>
        <a:srgbClr val="A7A5A5"/>
      </a:accent5>
      <a:accent6>
        <a:srgbClr val="FFBA02"/>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D15274A-CF51-443A-A104-8144F802B307}" vid="{168F4AB3-C223-4E15-A20C-1CD5D3E1D5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14A1106C64CD428C156077AFA0AFFD" ma:contentTypeVersion="11" ma:contentTypeDescription="Create a new document." ma:contentTypeScope="" ma:versionID="6c5461de22a4f455f1e0ade1139a2ed0">
  <xsd:schema xmlns:xsd="http://www.w3.org/2001/XMLSchema" xmlns:xs="http://www.w3.org/2001/XMLSchema" xmlns:p="http://schemas.microsoft.com/office/2006/metadata/properties" xmlns:ns3="6d8dd80a-5b12-4a18-9eac-6be8e7cfa3c1" xmlns:ns4="2647f889-99d5-4ef9-8236-6a3c66e2efb0" targetNamespace="http://schemas.microsoft.com/office/2006/metadata/properties" ma:root="true" ma:fieldsID="95bcad31b238192b2de7c2d4742ccf5c" ns3:_="" ns4:_="">
    <xsd:import namespace="6d8dd80a-5b12-4a18-9eac-6be8e7cfa3c1"/>
    <xsd:import namespace="2647f889-99d5-4ef9-8236-6a3c66e2efb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8dd80a-5b12-4a18-9eac-6be8e7cfa3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47f889-99d5-4ef9-8236-6a3c66e2efb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AC900C-D0B8-41EE-9109-180F09E100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8dd80a-5b12-4a18-9eac-6be8e7cfa3c1"/>
    <ds:schemaRef ds:uri="2647f889-99d5-4ef9-8236-6a3c66e2ef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8A2C61-4F84-4DAE-8F66-D8929CE6928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A5F4DB7-94E5-4D65-8DEE-4E41191EED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257</TotalTime>
  <Words>2733</Words>
  <Application>Microsoft Office PowerPoint</Application>
  <PresentationFormat>Widescreen</PresentationFormat>
  <Paragraphs>591</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Role Based Access Control in Azure</vt:lpstr>
      <vt:lpstr>Access Control refers to the control over access to resources after the user have authenticated.</vt:lpstr>
      <vt:lpstr>Security Triad</vt:lpstr>
      <vt:lpstr>Access Control in history</vt:lpstr>
      <vt:lpstr>Models of Mandatory Access Control</vt:lpstr>
      <vt:lpstr>Comparison</vt:lpstr>
      <vt:lpstr>Discretionary Access Control</vt:lpstr>
      <vt:lpstr>Rule Based Access Control</vt:lpstr>
      <vt:lpstr>PowerPoint Presentation</vt:lpstr>
      <vt:lpstr>PowerPoint Presentation</vt:lpstr>
      <vt:lpstr>Azure RBAC roles vs Azure AD admin roles</vt:lpstr>
      <vt:lpstr>PowerPoint Presentation</vt:lpstr>
      <vt:lpstr>Built in Azure RBAC Roles</vt:lpstr>
      <vt:lpstr>Creating Custom Roles</vt:lpstr>
      <vt:lpstr>Role definitions</vt:lpstr>
      <vt:lpstr>PowerPoint Presentation</vt:lpstr>
      <vt:lpstr>PowerPoint Presentation</vt:lpstr>
      <vt:lpstr>PowerPoint Presentation</vt:lpstr>
      <vt:lpstr>Multiple Roles</vt:lpstr>
      <vt:lpstr>Custom Roles</vt:lpstr>
      <vt:lpstr>Custom Roles – PowerShell is your friend</vt:lpstr>
      <vt:lpstr>Demos…</vt:lpstr>
      <vt:lpstr>Limits in Azure RBAC</vt:lpstr>
      <vt:lpstr>What about Azure AD?</vt:lpstr>
      <vt:lpstr>Custom roles in  Azure AD (preview)</vt:lpstr>
      <vt:lpstr>Current Built in Azure AD Roles (63)</vt:lpstr>
      <vt:lpstr>Roles do not span services default</vt:lpstr>
      <vt:lpstr>Links</vt:lpstr>
      <vt:lpstr>Sorry for the shameless plug, 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Based Access Control in Azure</dc:title>
  <dc:creator>Mats Warnolf</dc:creator>
  <cp:lastModifiedBy>Mats Warnolf</cp:lastModifiedBy>
  <cp:revision>250</cp:revision>
  <dcterms:created xsi:type="dcterms:W3CDTF">2019-11-08T13:45:56Z</dcterms:created>
  <dcterms:modified xsi:type="dcterms:W3CDTF">2019-11-13T20:37:33Z</dcterms:modified>
</cp:coreProperties>
</file>